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256" r:id="rId9"/>
    <p:sldId id="260" r:id="rId10"/>
    <p:sldId id="261" r:id="rId11"/>
    <p:sldId id="262" r:id="rId12"/>
    <p:sldId id="263" r:id="rId13"/>
    <p:sldId id="264" r:id="rId14"/>
    <p:sldId id="265" r:id="rId15"/>
    <p:sldId id="266" r:id="rId16"/>
    <p:sldId id="257" r:id="rId17"/>
    <p:sldId id="272" r:id="rId18"/>
    <p:sldId id="269" r:id="rId19"/>
    <p:sldId id="270" r:id="rId20"/>
    <p:sldId id="271" r:id="rId21"/>
    <p:sldId id="273" r:id="rId22"/>
    <p:sldId id="258" r:id="rId23"/>
    <p:sldId id="274" r:id="rId24"/>
    <p:sldId id="275" r:id="rId25"/>
    <p:sldId id="276" r:id="rId26"/>
    <p:sldId id="267" r:id="rId27"/>
    <p:sldId id="268" r:id="rId28"/>
    <p:sldId id="259"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D67D8C09-D3B5-43FD-8179-6E920B817AFF}" type="datetimeFigureOut">
              <a:rPr lang="cs-CZ" smtClean="0"/>
              <a:t>07.03.2021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C786EA-A4F6-4102-B293-EBDBA4B0DE69}" type="slidenum">
              <a:rPr lang="cs-CZ" smtClean="0"/>
              <a:t>‹#›</a:t>
            </a:fld>
            <a:endParaRPr lang="cs-CZ"/>
          </a:p>
        </p:txBody>
      </p:sp>
    </p:spTree>
    <p:extLst>
      <p:ext uri="{BB962C8B-B14F-4D97-AF65-F5344CB8AC3E}">
        <p14:creationId xmlns:p14="http://schemas.microsoft.com/office/powerpoint/2010/main" val="157245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7D8C09-D3B5-43FD-8179-6E920B817AFF}" type="datetimeFigureOut">
              <a:rPr lang="cs-CZ" smtClean="0"/>
              <a:t>07.03.2021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C786EA-A4F6-4102-B293-EBDBA4B0DE69}" type="slidenum">
              <a:rPr lang="cs-CZ" smtClean="0"/>
              <a:t>‹#›</a:t>
            </a:fld>
            <a:endParaRPr lang="cs-CZ"/>
          </a:p>
        </p:txBody>
      </p:sp>
    </p:spTree>
    <p:extLst>
      <p:ext uri="{BB962C8B-B14F-4D97-AF65-F5344CB8AC3E}">
        <p14:creationId xmlns:p14="http://schemas.microsoft.com/office/powerpoint/2010/main" val="399119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7D8C09-D3B5-43FD-8179-6E920B817AFF}" type="datetimeFigureOut">
              <a:rPr lang="cs-CZ" smtClean="0"/>
              <a:t>07.03.2021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C786EA-A4F6-4102-B293-EBDBA4B0DE69}" type="slidenum">
              <a:rPr lang="cs-CZ" smtClean="0"/>
              <a:t>‹#›</a:t>
            </a:fld>
            <a:endParaRPr lang="cs-CZ"/>
          </a:p>
        </p:txBody>
      </p:sp>
    </p:spTree>
    <p:extLst>
      <p:ext uri="{BB962C8B-B14F-4D97-AF65-F5344CB8AC3E}">
        <p14:creationId xmlns:p14="http://schemas.microsoft.com/office/powerpoint/2010/main" val="205878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48A92-06E4-4BFF-9809-CA157F281F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F7B52654-8714-45AA-9011-81E8846E7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FBA127B9-54FE-4C00-90FB-031F67FF98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D385F7E-6DA5-43CA-BCE4-21D858BEB5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636FE1A-E3CF-4711-B4D7-6C71C0E42D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5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AB92C-C049-46E1-BD2B-C0831440F622}"/>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E08D4151-7EC3-4360-B5BC-CF4084AAFE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C1A30E3-BA47-40CD-96B3-987CCC8F2C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A190666-359E-44AA-90EC-446C069C15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8FF016E-FC00-42F0-A627-77C5D310F7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E2E9E-878B-46AB-BD83-79B37B6A6B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09DF104F-1D1E-4767-B290-329C3E1A5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F07F17-3F15-4353-8B8B-68DB3F65B4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D8CE3A0E-9DFE-4A2A-9918-FD76B9C61B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13428C9-D626-4D12-84A2-08205090D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31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C5E09-CBB5-4497-BADD-64F406E3BCE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295D9519-8B37-4DD1-8D1F-8347BBC15D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BD0C77D5-A619-433B-ABFF-D074B47311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C30CF602-15E2-4AF7-BFBF-0DA8648A11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EC214A2F-D7F0-4720-8039-1D4FDA283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9A33D133-1DE3-4F81-8769-12051B2ECE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0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6F3D2-770B-435E-82B5-E641AB4E027F}"/>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9433D6C5-5835-4397-8448-F9FD360A0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68BE77-1345-419B-B9AF-0010F07B92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5DC002C5-145C-48D4-9CB5-51C2DD2DB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E4B9C8-F4EC-44B6-82F6-C85B41DD004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1D333AD3-8861-45CF-B17C-85C9EB7802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a:extLst>
              <a:ext uri="{FF2B5EF4-FFF2-40B4-BE49-F238E27FC236}">
                <a16:creationId xmlns:a16="http://schemas.microsoft.com/office/drawing/2014/main" id="{BF1ECEE9-0003-4997-B074-E333246267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E112F349-EDC9-41FB-8684-5EBE11FFBA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1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988C8-49A1-4A49-AB2E-E5CACCA3A80C}"/>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AC5B6F0A-4526-4802-917C-091C2E0B8D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626192B4-DF0D-48AE-8E7A-8D71C09C4D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0CA916BA-E1AE-460D-8261-823F0989F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69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3DAF9ED-9893-4392-B5AC-6024A01EA4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F466BC2E-B833-4291-A855-C5CEBD7400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E2E5D164-3B7E-4E9A-BB6D-B0339D223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301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7FA5D-8E90-4D5D-B732-ADBB84150A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1F4FFCD0-8C5A-4738-8B31-64891A2C1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84E78553-D87D-4D8C-8C00-2891E7E5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8625A1-415F-48D4-91DA-DBF3A43D38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4E1F4A20-D7D1-4CD5-BC68-B4841F5B69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F9362B38-9E72-468A-A607-60006597B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66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7D8C09-D3B5-43FD-8179-6E920B817AFF}" type="datetimeFigureOut">
              <a:rPr lang="cs-CZ" smtClean="0"/>
              <a:t>07.03.2021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C786EA-A4F6-4102-B293-EBDBA4B0DE69}" type="slidenum">
              <a:rPr lang="cs-CZ" smtClean="0"/>
              <a:t>‹#›</a:t>
            </a:fld>
            <a:endParaRPr lang="cs-CZ"/>
          </a:p>
        </p:txBody>
      </p:sp>
    </p:spTree>
    <p:extLst>
      <p:ext uri="{BB962C8B-B14F-4D97-AF65-F5344CB8AC3E}">
        <p14:creationId xmlns:p14="http://schemas.microsoft.com/office/powerpoint/2010/main" val="1171973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53011-8AD6-4C95-99C0-18E6712F63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2F95B02E-E0A4-40F3-B98D-E782AD1E2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A0D7F58B-F373-4164-9E75-4BC717098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5A0FEE-F077-4896-AF04-B495EEDD13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788718D2-0140-466C-94D1-F393E3FEAE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64CD99AF-743F-48EF-887D-B11CD80DA1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351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E82B3-63C6-4814-B632-CA50BEB5D156}"/>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86204106-64CC-4A38-90D7-C07B28D506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6FAA5CB-CCCB-41D2-83E4-91B2D1AE51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52A69315-1FBA-42E6-B4A0-40079425F8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5043998-E03F-4630-9BA1-51AEDB8214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167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E108B2-87EF-43D2-924A-412895889A7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958A1A17-EDD1-4017-8424-1F021972F7E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60263EF6-3D86-4770-9B97-4896F417CB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D4C7693-74DD-41A2-B70A-18DD9F2047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050EA82-24DC-4B70-80A7-09C8DEEE72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63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48A92-06E4-4BFF-9809-CA157F281F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F7B52654-8714-45AA-9011-81E8846E7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FBA127B9-54FE-4C00-90FB-031F67FF98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D385F7E-6DA5-43CA-BCE4-21D858BEB5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636FE1A-E3CF-4711-B4D7-6C71C0E42D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936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AB92C-C049-46E1-BD2B-C0831440F622}"/>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E08D4151-7EC3-4360-B5BC-CF4084AAFE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C1A30E3-BA47-40CD-96B3-987CCC8F2C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A190666-359E-44AA-90EC-446C069C15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8FF016E-FC00-42F0-A627-77C5D310F7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908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E2E9E-878B-46AB-BD83-79B37B6A6B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09DF104F-1D1E-4767-B290-329C3E1A5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F07F17-3F15-4353-8B8B-68DB3F65B4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D8CE3A0E-9DFE-4A2A-9918-FD76B9C61B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13428C9-D626-4D12-84A2-08205090D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06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C5E09-CBB5-4497-BADD-64F406E3BCE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295D9519-8B37-4DD1-8D1F-8347BBC15D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BD0C77D5-A619-433B-ABFF-D074B47311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C30CF602-15E2-4AF7-BFBF-0DA8648A11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EC214A2F-D7F0-4720-8039-1D4FDA283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9A33D133-1DE3-4F81-8769-12051B2ECE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726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6F3D2-770B-435E-82B5-E641AB4E027F}"/>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9433D6C5-5835-4397-8448-F9FD360A0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68BE77-1345-419B-B9AF-0010F07B92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5DC002C5-145C-48D4-9CB5-51C2DD2DB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E4B9C8-F4EC-44B6-82F6-C85B41DD004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1D333AD3-8861-45CF-B17C-85C9EB7802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a:extLst>
              <a:ext uri="{FF2B5EF4-FFF2-40B4-BE49-F238E27FC236}">
                <a16:creationId xmlns:a16="http://schemas.microsoft.com/office/drawing/2014/main" id="{BF1ECEE9-0003-4997-B074-E333246267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E112F349-EDC9-41FB-8684-5EBE11FFBA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230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988C8-49A1-4A49-AB2E-E5CACCA3A80C}"/>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AC5B6F0A-4526-4802-917C-091C2E0B8D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626192B4-DF0D-48AE-8E7A-8D71C09C4D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0CA916BA-E1AE-460D-8261-823F0989F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923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3DAF9ED-9893-4392-B5AC-6024A01EA4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F466BC2E-B833-4291-A855-C5CEBD7400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E2E5D164-3B7E-4E9A-BB6D-B0339D223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6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D67D8C09-D3B5-43FD-8179-6E920B817AFF}" type="datetimeFigureOut">
              <a:rPr lang="cs-CZ" smtClean="0"/>
              <a:t>07.03.2021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C786EA-A4F6-4102-B293-EBDBA4B0DE69}" type="slidenum">
              <a:rPr lang="cs-CZ" smtClean="0"/>
              <a:t>‹#›</a:t>
            </a:fld>
            <a:endParaRPr lang="cs-CZ"/>
          </a:p>
        </p:txBody>
      </p:sp>
    </p:spTree>
    <p:extLst>
      <p:ext uri="{BB962C8B-B14F-4D97-AF65-F5344CB8AC3E}">
        <p14:creationId xmlns:p14="http://schemas.microsoft.com/office/powerpoint/2010/main" val="453618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7FA5D-8E90-4D5D-B732-ADBB84150A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1F4FFCD0-8C5A-4738-8B31-64891A2C1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84E78553-D87D-4D8C-8C00-2891E7E5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8625A1-415F-48D4-91DA-DBF3A43D38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4E1F4A20-D7D1-4CD5-BC68-B4841F5B69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F9362B38-9E72-468A-A607-60006597B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52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53011-8AD6-4C95-99C0-18E6712F63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2F95B02E-E0A4-40F3-B98D-E782AD1E2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A0D7F58B-F373-4164-9E75-4BC717098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5A0FEE-F077-4896-AF04-B495EEDD13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788718D2-0140-466C-94D1-F393E3FEAE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64CD99AF-743F-48EF-887D-B11CD80DA1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341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E82B3-63C6-4814-B632-CA50BEB5D156}"/>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86204106-64CC-4A38-90D7-C07B28D506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6FAA5CB-CCCB-41D2-83E4-91B2D1AE51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52A69315-1FBA-42E6-B4A0-40079425F8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5043998-E03F-4630-9BA1-51AEDB8214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6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E108B2-87EF-43D2-924A-412895889A7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958A1A17-EDD1-4017-8424-1F021972F7E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60263EF6-3D86-4770-9B97-4896F417CB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D4C7693-74DD-41A2-B70A-18DD9F2047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050EA82-24DC-4B70-80A7-09C8DEEE72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268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48A92-06E4-4BFF-9809-CA157F281F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F7B52654-8714-45AA-9011-81E8846E7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FBA127B9-54FE-4C00-90FB-031F67FF98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D385F7E-6DA5-43CA-BCE4-21D858BEB5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636FE1A-E3CF-4711-B4D7-6C71C0E42D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712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AB92C-C049-46E1-BD2B-C0831440F622}"/>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E08D4151-7EC3-4360-B5BC-CF4084AAFE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C1A30E3-BA47-40CD-96B3-987CCC8F2C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A190666-359E-44AA-90EC-446C069C15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8FF016E-FC00-42F0-A627-77C5D310F7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580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E2E9E-878B-46AB-BD83-79B37B6A6B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09DF104F-1D1E-4767-B290-329C3E1A5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F07F17-3F15-4353-8B8B-68DB3F65B4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D8CE3A0E-9DFE-4A2A-9918-FD76B9C61B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13428C9-D626-4D12-84A2-08205090D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418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C5E09-CBB5-4497-BADD-64F406E3BCE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295D9519-8B37-4DD1-8D1F-8347BBC15D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BD0C77D5-A619-433B-ABFF-D074B47311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C30CF602-15E2-4AF7-BFBF-0DA8648A11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EC214A2F-D7F0-4720-8039-1D4FDA283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9A33D133-1DE3-4F81-8769-12051B2ECE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677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6F3D2-770B-435E-82B5-E641AB4E027F}"/>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9433D6C5-5835-4397-8448-F9FD360A0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68BE77-1345-419B-B9AF-0010F07B92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5DC002C5-145C-48D4-9CB5-51C2DD2DB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E4B9C8-F4EC-44B6-82F6-C85B41DD004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1D333AD3-8861-45CF-B17C-85C9EB7802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a:extLst>
              <a:ext uri="{FF2B5EF4-FFF2-40B4-BE49-F238E27FC236}">
                <a16:creationId xmlns:a16="http://schemas.microsoft.com/office/drawing/2014/main" id="{BF1ECEE9-0003-4997-B074-E333246267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E112F349-EDC9-41FB-8684-5EBE11FFBA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330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988C8-49A1-4A49-AB2E-E5CACCA3A80C}"/>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AC5B6F0A-4526-4802-917C-091C2E0B8D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626192B4-DF0D-48AE-8E7A-8D71C09C4D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0CA916BA-E1AE-460D-8261-823F0989F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52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7D8C09-D3B5-43FD-8179-6E920B817AFF}" type="datetimeFigureOut">
              <a:rPr lang="cs-CZ" smtClean="0"/>
              <a:t>07.03.2021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8C786EA-A4F6-4102-B293-EBDBA4B0DE69}" type="slidenum">
              <a:rPr lang="cs-CZ" smtClean="0"/>
              <a:t>‹#›</a:t>
            </a:fld>
            <a:endParaRPr lang="cs-CZ"/>
          </a:p>
        </p:txBody>
      </p:sp>
    </p:spTree>
    <p:extLst>
      <p:ext uri="{BB962C8B-B14F-4D97-AF65-F5344CB8AC3E}">
        <p14:creationId xmlns:p14="http://schemas.microsoft.com/office/powerpoint/2010/main" val="208455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3DAF9ED-9893-4392-B5AC-6024A01EA4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F466BC2E-B833-4291-A855-C5CEBD7400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E2E5D164-3B7E-4E9A-BB6D-B0339D223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990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7FA5D-8E90-4D5D-B732-ADBB84150A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1F4FFCD0-8C5A-4738-8B31-64891A2C1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84E78553-D87D-4D8C-8C00-2891E7E5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8625A1-415F-48D4-91DA-DBF3A43D38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4E1F4A20-D7D1-4CD5-BC68-B4841F5B69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F9362B38-9E72-468A-A607-60006597B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885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53011-8AD6-4C95-99C0-18E6712F63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2F95B02E-E0A4-40F3-B98D-E782AD1E2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A0D7F58B-F373-4164-9E75-4BC717098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5A0FEE-F077-4896-AF04-B495EEDD13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788718D2-0140-466C-94D1-F393E3FEAE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64CD99AF-743F-48EF-887D-B11CD80DA1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074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E82B3-63C6-4814-B632-CA50BEB5D156}"/>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86204106-64CC-4A38-90D7-C07B28D506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6FAA5CB-CCCB-41D2-83E4-91B2D1AE51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52A69315-1FBA-42E6-B4A0-40079425F8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5043998-E03F-4630-9BA1-51AEDB8214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903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E108B2-87EF-43D2-924A-412895889A7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958A1A17-EDD1-4017-8424-1F021972F7E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60263EF6-3D86-4770-9B97-4896F417CB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D4C7693-74DD-41A2-B70A-18DD9F2047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050EA82-24DC-4B70-80A7-09C8DEEE72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48A92-06E4-4BFF-9809-CA157F281F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F7B52654-8714-45AA-9011-81E8846E7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FBA127B9-54FE-4C00-90FB-031F67FF98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D385F7E-6DA5-43CA-BCE4-21D858BEB5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636FE1A-E3CF-4711-B4D7-6C71C0E42D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598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AB92C-C049-46E1-BD2B-C0831440F622}"/>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E08D4151-7EC3-4360-B5BC-CF4084AAFE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C1A30E3-BA47-40CD-96B3-987CCC8F2C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A190666-359E-44AA-90EC-446C069C15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8FF016E-FC00-42F0-A627-77C5D310F7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639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E2E9E-878B-46AB-BD83-79B37B6A6B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09DF104F-1D1E-4767-B290-329C3E1A5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F07F17-3F15-4353-8B8B-68DB3F65B4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D8CE3A0E-9DFE-4A2A-9918-FD76B9C61B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13428C9-D626-4D12-84A2-08205090D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338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C5E09-CBB5-4497-BADD-64F406E3BCE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295D9519-8B37-4DD1-8D1F-8347BBC15D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BD0C77D5-A619-433B-ABFF-D074B47311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C30CF602-15E2-4AF7-BFBF-0DA8648A11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EC214A2F-D7F0-4720-8039-1D4FDA283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9A33D133-1DE3-4F81-8769-12051B2ECE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08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6F3D2-770B-435E-82B5-E641AB4E027F}"/>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9433D6C5-5835-4397-8448-F9FD360A0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68BE77-1345-419B-B9AF-0010F07B92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5DC002C5-145C-48D4-9CB5-51C2DD2DB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E4B9C8-F4EC-44B6-82F6-C85B41DD004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1D333AD3-8861-45CF-B17C-85C9EB7802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a:extLst>
              <a:ext uri="{FF2B5EF4-FFF2-40B4-BE49-F238E27FC236}">
                <a16:creationId xmlns:a16="http://schemas.microsoft.com/office/drawing/2014/main" id="{BF1ECEE9-0003-4997-B074-E333246267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E112F349-EDC9-41FB-8684-5EBE11FFBA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38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7D8C09-D3B5-43FD-8179-6E920B817AFF}" type="datetimeFigureOut">
              <a:rPr lang="cs-CZ" smtClean="0"/>
              <a:t>07.03.2021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8C786EA-A4F6-4102-B293-EBDBA4B0DE69}" type="slidenum">
              <a:rPr lang="cs-CZ" smtClean="0"/>
              <a:t>‹#›</a:t>
            </a:fld>
            <a:endParaRPr lang="cs-CZ"/>
          </a:p>
        </p:txBody>
      </p:sp>
    </p:spTree>
    <p:extLst>
      <p:ext uri="{BB962C8B-B14F-4D97-AF65-F5344CB8AC3E}">
        <p14:creationId xmlns:p14="http://schemas.microsoft.com/office/powerpoint/2010/main" val="23512067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988C8-49A1-4A49-AB2E-E5CACCA3A80C}"/>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AC5B6F0A-4526-4802-917C-091C2E0B8D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626192B4-DF0D-48AE-8E7A-8D71C09C4D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0CA916BA-E1AE-460D-8261-823F0989F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730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3DAF9ED-9893-4392-B5AC-6024A01EA4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F466BC2E-B833-4291-A855-C5CEBD7400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E2E5D164-3B7E-4E9A-BB6D-B0339D223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398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7FA5D-8E90-4D5D-B732-ADBB84150A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1F4FFCD0-8C5A-4738-8B31-64891A2C1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84E78553-D87D-4D8C-8C00-2891E7E5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8625A1-415F-48D4-91DA-DBF3A43D38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4E1F4A20-D7D1-4CD5-BC68-B4841F5B69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F9362B38-9E72-468A-A607-60006597B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11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53011-8AD6-4C95-99C0-18E6712F63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2F95B02E-E0A4-40F3-B98D-E782AD1E2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A0D7F58B-F373-4164-9E75-4BC717098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5A0FEE-F077-4896-AF04-B495EEDD13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788718D2-0140-466C-94D1-F393E3FEAE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64CD99AF-743F-48EF-887D-B11CD80DA1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113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E82B3-63C6-4814-B632-CA50BEB5D156}"/>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86204106-64CC-4A38-90D7-C07B28D506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6FAA5CB-CCCB-41D2-83E4-91B2D1AE51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52A69315-1FBA-42E6-B4A0-40079425F8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5043998-E03F-4630-9BA1-51AEDB8214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413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E108B2-87EF-43D2-924A-412895889A7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958A1A17-EDD1-4017-8424-1F021972F7E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60263EF6-3D86-4770-9B97-4896F417CB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D4C7693-74DD-41A2-B70A-18DD9F2047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050EA82-24DC-4B70-80A7-09C8DEEE72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839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48A92-06E4-4BFF-9809-CA157F281F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F7B52654-8714-45AA-9011-81E8846E7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FBA127B9-54FE-4C00-90FB-031F67FF98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D385F7E-6DA5-43CA-BCE4-21D858BEB5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636FE1A-E3CF-4711-B4D7-6C71C0E42D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8452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AB92C-C049-46E1-BD2B-C0831440F622}"/>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E08D4151-7EC3-4360-B5BC-CF4084AAFE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C1A30E3-BA47-40CD-96B3-987CCC8F2C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A190666-359E-44AA-90EC-446C069C15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8FF016E-FC00-42F0-A627-77C5D310F7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115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E2E9E-878B-46AB-BD83-79B37B6A6B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09DF104F-1D1E-4767-B290-329C3E1A5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F07F17-3F15-4353-8B8B-68DB3F65B4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D8CE3A0E-9DFE-4A2A-9918-FD76B9C61B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13428C9-D626-4D12-84A2-08205090D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60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C5E09-CBB5-4497-BADD-64F406E3BCE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295D9519-8B37-4DD1-8D1F-8347BBC15D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BD0C77D5-A619-433B-ABFF-D074B47311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C30CF602-15E2-4AF7-BFBF-0DA8648A11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EC214A2F-D7F0-4720-8039-1D4FDA283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9A33D133-1DE3-4F81-8769-12051B2ECE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81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7D8C09-D3B5-43FD-8179-6E920B817AFF}" type="datetimeFigureOut">
              <a:rPr lang="cs-CZ" smtClean="0"/>
              <a:t>07.03.2021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8C786EA-A4F6-4102-B293-EBDBA4B0DE69}" type="slidenum">
              <a:rPr lang="cs-CZ" smtClean="0"/>
              <a:t>‹#›</a:t>
            </a:fld>
            <a:endParaRPr lang="cs-CZ"/>
          </a:p>
        </p:txBody>
      </p:sp>
    </p:spTree>
    <p:extLst>
      <p:ext uri="{BB962C8B-B14F-4D97-AF65-F5344CB8AC3E}">
        <p14:creationId xmlns:p14="http://schemas.microsoft.com/office/powerpoint/2010/main" val="3551546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6F3D2-770B-435E-82B5-E641AB4E027F}"/>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9433D6C5-5835-4397-8448-F9FD360A0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68BE77-1345-419B-B9AF-0010F07B92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5DC002C5-145C-48D4-9CB5-51C2DD2DB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E4B9C8-F4EC-44B6-82F6-C85B41DD004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1D333AD3-8861-45CF-B17C-85C9EB7802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a:extLst>
              <a:ext uri="{FF2B5EF4-FFF2-40B4-BE49-F238E27FC236}">
                <a16:creationId xmlns:a16="http://schemas.microsoft.com/office/drawing/2014/main" id="{BF1ECEE9-0003-4997-B074-E333246267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E112F349-EDC9-41FB-8684-5EBE11FFBA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753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988C8-49A1-4A49-AB2E-E5CACCA3A80C}"/>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AC5B6F0A-4526-4802-917C-091C2E0B8D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626192B4-DF0D-48AE-8E7A-8D71C09C4D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0CA916BA-E1AE-460D-8261-823F0989F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3241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3DAF9ED-9893-4392-B5AC-6024A01EA4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F466BC2E-B833-4291-A855-C5CEBD7400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E2E5D164-3B7E-4E9A-BB6D-B0339D223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8502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7FA5D-8E90-4D5D-B732-ADBB84150A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1F4FFCD0-8C5A-4738-8B31-64891A2C1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84E78553-D87D-4D8C-8C00-2891E7E5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8625A1-415F-48D4-91DA-DBF3A43D38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4E1F4A20-D7D1-4CD5-BC68-B4841F5B69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F9362B38-9E72-468A-A607-60006597B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0608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53011-8AD6-4C95-99C0-18E6712F63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2F95B02E-E0A4-40F3-B98D-E782AD1E2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A0D7F58B-F373-4164-9E75-4BC717098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5A0FEE-F077-4896-AF04-B495EEDD13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788718D2-0140-466C-94D1-F393E3FEAE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64CD99AF-743F-48EF-887D-B11CD80DA1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56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E82B3-63C6-4814-B632-CA50BEB5D156}"/>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86204106-64CC-4A38-90D7-C07B28D506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6FAA5CB-CCCB-41D2-83E4-91B2D1AE51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52A69315-1FBA-42E6-B4A0-40079425F8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5043998-E03F-4630-9BA1-51AEDB8214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9819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E108B2-87EF-43D2-924A-412895889A7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958A1A17-EDD1-4017-8424-1F021972F7E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60263EF6-3D86-4770-9B97-4896F417CB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D4C7693-74DD-41A2-B70A-18DD9F2047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050EA82-24DC-4B70-80A7-09C8DEEE72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535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48A92-06E4-4BFF-9809-CA157F281F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F7B52654-8714-45AA-9011-81E8846E7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FBA127B9-54FE-4C00-90FB-031F67FF98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D385F7E-6DA5-43CA-BCE4-21D858BEB5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636FE1A-E3CF-4711-B4D7-6C71C0E42D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2794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AB92C-C049-46E1-BD2B-C0831440F622}"/>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E08D4151-7EC3-4360-B5BC-CF4084AAFE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C1A30E3-BA47-40CD-96B3-987CCC8F2C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A190666-359E-44AA-90EC-446C069C15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8FF016E-FC00-42F0-A627-77C5D310F7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786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E2E9E-878B-46AB-BD83-79B37B6A6B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09DF104F-1D1E-4767-B290-329C3E1A5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F07F17-3F15-4353-8B8B-68DB3F65B4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D8CE3A0E-9DFE-4A2A-9918-FD76B9C61B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13428C9-D626-4D12-84A2-08205090D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67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7D8C09-D3B5-43FD-8179-6E920B817AFF}" type="datetimeFigureOut">
              <a:rPr lang="cs-CZ" smtClean="0"/>
              <a:t>07.03.2021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8C786EA-A4F6-4102-B293-EBDBA4B0DE69}" type="slidenum">
              <a:rPr lang="cs-CZ" smtClean="0"/>
              <a:t>‹#›</a:t>
            </a:fld>
            <a:endParaRPr lang="cs-CZ"/>
          </a:p>
        </p:txBody>
      </p:sp>
    </p:spTree>
    <p:extLst>
      <p:ext uri="{BB962C8B-B14F-4D97-AF65-F5344CB8AC3E}">
        <p14:creationId xmlns:p14="http://schemas.microsoft.com/office/powerpoint/2010/main" val="13275436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C5E09-CBB5-4497-BADD-64F406E3BCE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295D9519-8B37-4DD1-8D1F-8347BBC15D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BD0C77D5-A619-433B-ABFF-D074B47311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C30CF602-15E2-4AF7-BFBF-0DA8648A11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EC214A2F-D7F0-4720-8039-1D4FDA283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9A33D133-1DE3-4F81-8769-12051B2ECE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046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6F3D2-770B-435E-82B5-E641AB4E027F}"/>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9433D6C5-5835-4397-8448-F9FD360A0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68BE77-1345-419B-B9AF-0010F07B92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5DC002C5-145C-48D4-9CB5-51C2DD2DB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E4B9C8-F4EC-44B6-82F6-C85B41DD004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1D333AD3-8861-45CF-B17C-85C9EB7802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a:extLst>
              <a:ext uri="{FF2B5EF4-FFF2-40B4-BE49-F238E27FC236}">
                <a16:creationId xmlns:a16="http://schemas.microsoft.com/office/drawing/2014/main" id="{BF1ECEE9-0003-4997-B074-E333246267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E112F349-EDC9-41FB-8684-5EBE11FFBA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1161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988C8-49A1-4A49-AB2E-E5CACCA3A80C}"/>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AC5B6F0A-4526-4802-917C-091C2E0B8D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626192B4-DF0D-48AE-8E7A-8D71C09C4D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0CA916BA-E1AE-460D-8261-823F0989F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7689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3DAF9ED-9893-4392-B5AC-6024A01EA4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F466BC2E-B833-4291-A855-C5CEBD7400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E2E5D164-3B7E-4E9A-BB6D-B0339D223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2160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7FA5D-8E90-4D5D-B732-ADBB84150A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1F4FFCD0-8C5A-4738-8B31-64891A2C1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84E78553-D87D-4D8C-8C00-2891E7E5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8625A1-415F-48D4-91DA-DBF3A43D38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4E1F4A20-D7D1-4CD5-BC68-B4841F5B69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F9362B38-9E72-468A-A607-60006597B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099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53011-8AD6-4C95-99C0-18E6712F63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2F95B02E-E0A4-40F3-B98D-E782AD1E2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A0D7F58B-F373-4164-9E75-4BC717098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5A0FEE-F077-4896-AF04-B495EEDD13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788718D2-0140-466C-94D1-F393E3FEAE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64CD99AF-743F-48EF-887D-B11CD80DA1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667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E82B3-63C6-4814-B632-CA50BEB5D156}"/>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86204106-64CC-4A38-90D7-C07B28D506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6FAA5CB-CCCB-41D2-83E4-91B2D1AE51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52A69315-1FBA-42E6-B4A0-40079425F8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5043998-E03F-4630-9BA1-51AEDB8214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719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E108B2-87EF-43D2-924A-412895889A7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958A1A17-EDD1-4017-8424-1F021972F7E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60263EF6-3D86-4770-9B97-4896F417CB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D4C7693-74DD-41A2-B70A-18DD9F2047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050EA82-24DC-4B70-80A7-09C8DEEE72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534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48A92-06E4-4BFF-9809-CA157F281F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F7B52654-8714-45AA-9011-81E8846E7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FBA127B9-54FE-4C00-90FB-031F67FF98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D385F7E-6DA5-43CA-BCE4-21D858BEB5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636FE1A-E3CF-4711-B4D7-6C71C0E42D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189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AB92C-C049-46E1-BD2B-C0831440F622}"/>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E08D4151-7EC3-4360-B5BC-CF4084AAFE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C1A30E3-BA47-40CD-96B3-987CCC8F2C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A190666-359E-44AA-90EC-446C069C15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8FF016E-FC00-42F0-A627-77C5D310F7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09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67D8C09-D3B5-43FD-8179-6E920B817AFF}" type="datetimeFigureOut">
              <a:rPr lang="cs-CZ" smtClean="0"/>
              <a:t>07.03.2021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8C786EA-A4F6-4102-B293-EBDBA4B0DE69}" type="slidenum">
              <a:rPr lang="cs-CZ" smtClean="0"/>
              <a:t>‹#›</a:t>
            </a:fld>
            <a:endParaRPr lang="cs-CZ"/>
          </a:p>
        </p:txBody>
      </p:sp>
    </p:spTree>
    <p:extLst>
      <p:ext uri="{BB962C8B-B14F-4D97-AF65-F5344CB8AC3E}">
        <p14:creationId xmlns:p14="http://schemas.microsoft.com/office/powerpoint/2010/main" val="42931793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E2E9E-878B-46AB-BD83-79B37B6A6B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09DF104F-1D1E-4767-B290-329C3E1A5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F07F17-3F15-4353-8B8B-68DB3F65B4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D8CE3A0E-9DFE-4A2A-9918-FD76B9C61B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13428C9-D626-4D12-84A2-08205090D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6685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C5E09-CBB5-4497-BADD-64F406E3BCE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295D9519-8B37-4DD1-8D1F-8347BBC15D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BD0C77D5-A619-433B-ABFF-D074B47311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C30CF602-15E2-4AF7-BFBF-0DA8648A11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EC214A2F-D7F0-4720-8039-1D4FDA2838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9A33D133-1DE3-4F81-8769-12051B2ECE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4353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6F3D2-770B-435E-82B5-E641AB4E027F}"/>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9433D6C5-5835-4397-8448-F9FD360A0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68BE77-1345-419B-B9AF-0010F07B92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5DC002C5-145C-48D4-9CB5-51C2DD2DB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E4B9C8-F4EC-44B6-82F6-C85B41DD004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1D333AD3-8861-45CF-B17C-85C9EB7802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a:extLst>
              <a:ext uri="{FF2B5EF4-FFF2-40B4-BE49-F238E27FC236}">
                <a16:creationId xmlns:a16="http://schemas.microsoft.com/office/drawing/2014/main" id="{BF1ECEE9-0003-4997-B074-E333246267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E112F349-EDC9-41FB-8684-5EBE11FFBA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6493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988C8-49A1-4A49-AB2E-E5CACCA3A80C}"/>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AC5B6F0A-4526-4802-917C-091C2E0B8D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626192B4-DF0D-48AE-8E7A-8D71C09C4D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0CA916BA-E1AE-460D-8261-823F0989F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535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3DAF9ED-9893-4392-B5AC-6024A01EA4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F466BC2E-B833-4291-A855-C5CEBD7400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E2E5D164-3B7E-4E9A-BB6D-B0339D223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0638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7FA5D-8E90-4D5D-B732-ADBB84150A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1F4FFCD0-8C5A-4738-8B31-64891A2C1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84E78553-D87D-4D8C-8C00-2891E7E5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8625A1-415F-48D4-91DA-DBF3A43D38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4E1F4A20-D7D1-4CD5-BC68-B4841F5B69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F9362B38-9E72-468A-A607-60006597B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1818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53011-8AD6-4C95-99C0-18E6712F63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2F95B02E-E0A4-40F3-B98D-E782AD1E2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A0D7F58B-F373-4164-9E75-4BC717098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5A0FEE-F077-4896-AF04-B495EEDD13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788718D2-0140-466C-94D1-F393E3FEAE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64CD99AF-743F-48EF-887D-B11CD80DA1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0900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E82B3-63C6-4814-B632-CA50BEB5D156}"/>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86204106-64CC-4A38-90D7-C07B28D506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6FAA5CB-CCCB-41D2-83E4-91B2D1AE51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52A69315-1FBA-42E6-B4A0-40079425F8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F5043998-E03F-4630-9BA1-51AEDB8214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5959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E108B2-87EF-43D2-924A-412895889A7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958A1A17-EDD1-4017-8424-1F021972F7E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60263EF6-3D86-4770-9B97-4896F417CB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D4C7693-74DD-41A2-B70A-18DD9F2047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0050EA82-24DC-4B70-80A7-09C8DEEE72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40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67D8C09-D3B5-43FD-8179-6E920B817AFF}" type="datetimeFigureOut">
              <a:rPr lang="cs-CZ" smtClean="0"/>
              <a:t>07.03.2021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8C786EA-A4F6-4102-B293-EBDBA4B0DE69}" type="slidenum">
              <a:rPr lang="cs-CZ" smtClean="0"/>
              <a:t>‹#›</a:t>
            </a:fld>
            <a:endParaRPr lang="cs-CZ"/>
          </a:p>
        </p:txBody>
      </p:sp>
    </p:spTree>
    <p:extLst>
      <p:ext uri="{BB962C8B-B14F-4D97-AF65-F5344CB8AC3E}">
        <p14:creationId xmlns:p14="http://schemas.microsoft.com/office/powerpoint/2010/main" val="292236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D8C09-D3B5-43FD-8179-6E920B817AFF}" type="datetimeFigureOut">
              <a:rPr lang="cs-CZ" smtClean="0"/>
              <a:t>07.03.2021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786EA-A4F6-4102-B293-EBDBA4B0DE69}" type="slidenum">
              <a:rPr lang="cs-CZ" smtClean="0"/>
              <a:t>‹#›</a:t>
            </a:fld>
            <a:endParaRPr lang="cs-CZ"/>
          </a:p>
        </p:txBody>
      </p:sp>
    </p:spTree>
    <p:extLst>
      <p:ext uri="{BB962C8B-B14F-4D97-AF65-F5344CB8AC3E}">
        <p14:creationId xmlns:p14="http://schemas.microsoft.com/office/powerpoint/2010/main" val="1157166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3A39D6-E84D-40E7-B233-87296E87B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B34182E0-4A94-4274-BF70-8C3D5A281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4B45D8F4-8FCF-4D62-9B7F-8E2834289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9201DAE-208C-4A77-BA15-A18CA3D03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41609DFB-0A3E-4EA8-8166-EC436CC62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450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3A39D6-E84D-40E7-B233-87296E87B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B34182E0-4A94-4274-BF70-8C3D5A281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4B45D8F4-8FCF-4D62-9B7F-8E2834289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9201DAE-208C-4A77-BA15-A18CA3D03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41609DFB-0A3E-4EA8-8166-EC436CC62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1390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3A39D6-E84D-40E7-B233-87296E87B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B34182E0-4A94-4274-BF70-8C3D5A281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4B45D8F4-8FCF-4D62-9B7F-8E2834289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9201DAE-208C-4A77-BA15-A18CA3D03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41609DFB-0A3E-4EA8-8166-EC436CC62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9551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3A39D6-E84D-40E7-B233-87296E87B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B34182E0-4A94-4274-BF70-8C3D5A281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4B45D8F4-8FCF-4D62-9B7F-8E2834289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9201DAE-208C-4A77-BA15-A18CA3D03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41609DFB-0A3E-4EA8-8166-EC436CC62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4847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3A39D6-E84D-40E7-B233-87296E87B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B34182E0-4A94-4274-BF70-8C3D5A281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4B45D8F4-8FCF-4D62-9B7F-8E2834289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9201DAE-208C-4A77-BA15-A18CA3D03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41609DFB-0A3E-4EA8-8166-EC436CC62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1126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3A39D6-E84D-40E7-B233-87296E87B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B34182E0-4A94-4274-BF70-8C3D5A281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4B45D8F4-8FCF-4D62-9B7F-8E2834289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9201DAE-208C-4A77-BA15-A18CA3D03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41609DFB-0A3E-4EA8-8166-EC436CC62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4034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3A39D6-E84D-40E7-B233-87296E87B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B34182E0-4A94-4274-BF70-8C3D5A281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4B45D8F4-8FCF-4D62-9B7F-8E2834289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C38397-75ED-4C63-B492-D5566F4CCE8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9201DAE-208C-4A77-BA15-A18CA3D03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41609DFB-0A3E-4EA8-8166-EC436CC62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BB9BC9-F739-49B6-A707-0200019F91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8981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3.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fr-FR" dirty="0" smtClean="0"/>
              <a:t>Négritude</a:t>
            </a:r>
            <a:br>
              <a:rPr lang="fr-FR" dirty="0" smtClean="0"/>
            </a:br>
            <a:r>
              <a:rPr lang="cs-CZ" dirty="0" smtClean="0"/>
              <a:t>a</a:t>
            </a:r>
            <a:r>
              <a:rPr lang="fr-FR" dirty="0" smtClean="0"/>
              <a:t>nd</a:t>
            </a:r>
            <a:r>
              <a:rPr lang="cs-CZ" dirty="0" smtClean="0"/>
              <a:t> </a:t>
            </a:r>
            <a:r>
              <a:rPr lang="fr-FR" dirty="0"/>
              <a:t/>
            </a:r>
            <a:br>
              <a:rPr lang="fr-FR" dirty="0"/>
            </a:br>
            <a:r>
              <a:rPr lang="fr-FR" dirty="0" smtClean="0"/>
              <a:t>the gravity model</a:t>
            </a:r>
            <a:endParaRPr lang="cs-CZ" dirty="0"/>
          </a:p>
        </p:txBody>
      </p:sp>
      <p:sp>
        <p:nvSpPr>
          <p:cNvPr id="3" name="Podnadpis 2"/>
          <p:cNvSpPr>
            <a:spLocks noGrp="1"/>
          </p:cNvSpPr>
          <p:nvPr>
            <p:ph type="subTitle" idx="1"/>
          </p:nvPr>
        </p:nvSpPr>
        <p:spPr/>
        <p:txBody>
          <a:bodyPr/>
          <a:lstStyle/>
          <a:p>
            <a:r>
              <a:rPr lang="cs-CZ" dirty="0" err="1" smtClean="0"/>
              <a:t>Deperiferiza</a:t>
            </a:r>
            <a:r>
              <a:rPr lang="fr-FR" dirty="0" smtClean="0"/>
              <a:t>tion</a:t>
            </a:r>
            <a:endParaRPr lang="cs-CZ" dirty="0" smtClean="0"/>
          </a:p>
          <a:p>
            <a:r>
              <a:rPr lang="cs-CZ" dirty="0" err="1" smtClean="0"/>
              <a:t>Decentraliza</a:t>
            </a:r>
            <a:r>
              <a:rPr lang="fr-FR" dirty="0" smtClean="0"/>
              <a:t>tion</a:t>
            </a:r>
            <a:r>
              <a:rPr lang="cs-CZ" dirty="0" smtClean="0"/>
              <a:t>? </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582382"/>
            <a:ext cx="7315200" cy="411480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81" y="92234"/>
            <a:ext cx="2686050" cy="3829050"/>
          </a:xfrm>
          <a:prstGeom prst="rect">
            <a:avLst/>
          </a:prstGeom>
        </p:spPr>
      </p:pic>
    </p:spTree>
    <p:extLst>
      <p:ext uri="{BB962C8B-B14F-4D97-AF65-F5344CB8AC3E}">
        <p14:creationId xmlns:p14="http://schemas.microsoft.com/office/powerpoint/2010/main" val="321686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6627" y="173256"/>
            <a:ext cx="11973828" cy="1222408"/>
          </a:xfrm>
        </p:spPr>
        <p:txBody>
          <a:bodyPr>
            <a:normAutofit fontScale="90000"/>
          </a:bodyPr>
          <a:lstStyle/>
          <a:p>
            <a:pPr algn="ctr"/>
            <a:r>
              <a:rPr lang="cs-CZ" dirty="0" smtClean="0"/>
              <a:t>W. E. B. </a:t>
            </a:r>
            <a:r>
              <a:rPr lang="cs-CZ" dirty="0" err="1" smtClean="0"/>
              <a:t>du</a:t>
            </a:r>
            <a:r>
              <a:rPr lang="cs-CZ" dirty="0" smtClean="0"/>
              <a:t> </a:t>
            </a:r>
            <a:r>
              <a:rPr lang="cs-CZ" dirty="0" err="1" smtClean="0"/>
              <a:t>Bois</a:t>
            </a:r>
            <a:r>
              <a:rPr lang="cs-CZ" dirty="0" smtClean="0"/>
              <a:t>, </a:t>
            </a:r>
            <a:r>
              <a:rPr lang="cs-CZ" i="1" dirty="0" err="1" smtClean="0"/>
              <a:t>Striving</a:t>
            </a:r>
            <a:r>
              <a:rPr lang="cs-CZ" i="1" dirty="0" smtClean="0"/>
              <a:t> </a:t>
            </a:r>
            <a:r>
              <a:rPr lang="cs-CZ" i="1" dirty="0" err="1" smtClean="0"/>
              <a:t>of</a:t>
            </a:r>
            <a:r>
              <a:rPr lang="cs-CZ" i="1" dirty="0" smtClean="0"/>
              <a:t> </a:t>
            </a:r>
            <a:r>
              <a:rPr lang="cs-CZ" i="1" dirty="0" err="1" smtClean="0"/>
              <a:t>the</a:t>
            </a:r>
            <a:r>
              <a:rPr lang="cs-CZ" i="1" dirty="0" smtClean="0"/>
              <a:t> </a:t>
            </a:r>
            <a:r>
              <a:rPr lang="cs-CZ" i="1" dirty="0" err="1" smtClean="0"/>
              <a:t>Negro</a:t>
            </a:r>
            <a:r>
              <a:rPr lang="cs-CZ" i="1" dirty="0" smtClean="0"/>
              <a:t> </a:t>
            </a:r>
            <a:r>
              <a:rPr lang="cs-CZ" i="1" dirty="0" err="1" smtClean="0"/>
              <a:t>people</a:t>
            </a:r>
            <a:r>
              <a:rPr lang="cs-CZ" dirty="0" smtClean="0"/>
              <a:t>, </a:t>
            </a:r>
            <a:br>
              <a:rPr lang="cs-CZ" dirty="0" smtClean="0"/>
            </a:br>
            <a:r>
              <a:rPr lang="cs-CZ" dirty="0" err="1" smtClean="0"/>
              <a:t>The</a:t>
            </a:r>
            <a:r>
              <a:rPr lang="cs-CZ" dirty="0" smtClean="0"/>
              <a:t> </a:t>
            </a:r>
            <a:r>
              <a:rPr lang="cs-CZ" dirty="0" err="1" smtClean="0"/>
              <a:t>Atlantic</a:t>
            </a:r>
            <a:r>
              <a:rPr lang="cs-CZ" dirty="0" smtClean="0"/>
              <a:t>, 1897</a:t>
            </a:r>
            <a:endParaRPr lang="cs-CZ" dirty="0"/>
          </a:p>
        </p:txBody>
      </p:sp>
      <p:sp>
        <p:nvSpPr>
          <p:cNvPr id="3" name="Zástupný symbol pro obsah 2"/>
          <p:cNvSpPr>
            <a:spLocks noGrp="1"/>
          </p:cNvSpPr>
          <p:nvPr>
            <p:ph idx="1"/>
          </p:nvPr>
        </p:nvSpPr>
        <p:spPr>
          <a:xfrm>
            <a:off x="452387" y="1607419"/>
            <a:ext cx="11463689" cy="4995512"/>
          </a:xfrm>
        </p:spPr>
        <p:txBody>
          <a:bodyPr>
            <a:normAutofit lnSpcReduction="10000"/>
          </a:bodyPr>
          <a:lstStyle/>
          <a:p>
            <a:pPr marL="0" indent="0" algn="just">
              <a:buNone/>
            </a:pPr>
            <a:r>
              <a:rPr lang="cs-CZ" dirty="0" smtClean="0"/>
              <a:t>	</a:t>
            </a:r>
            <a:r>
              <a:rPr lang="en-US" dirty="0" smtClean="0"/>
              <a:t>Between me and the other world there is ever an unasked question: unasked by some through feelings of delicacy; by others through the difficulty of rightly framing it. All, nevertheless, flutter round it.</a:t>
            </a:r>
            <a:endParaRPr lang="cs-CZ" dirty="0" smtClean="0"/>
          </a:p>
          <a:p>
            <a:pPr marL="0" indent="0" algn="just">
              <a:buNone/>
            </a:pPr>
            <a:r>
              <a:rPr lang="cs-CZ" dirty="0"/>
              <a:t>	</a:t>
            </a:r>
            <a:r>
              <a:rPr lang="fr-FR" dirty="0" smtClean="0"/>
              <a:t>[...]</a:t>
            </a:r>
            <a:endParaRPr lang="cs-CZ" dirty="0" smtClean="0"/>
          </a:p>
          <a:p>
            <a:pPr marL="0" indent="0" algn="just">
              <a:buNone/>
            </a:pPr>
            <a:r>
              <a:rPr lang="cs-CZ" dirty="0"/>
              <a:t>	</a:t>
            </a:r>
            <a:r>
              <a:rPr lang="en-US" dirty="0" smtClean="0"/>
              <a:t> How does it feel to be a problem?</a:t>
            </a:r>
          </a:p>
          <a:p>
            <a:pPr marL="0" indent="0" algn="just">
              <a:buNone/>
            </a:pPr>
            <a:r>
              <a:rPr lang="en-US" dirty="0"/>
              <a:t>	</a:t>
            </a:r>
            <a:r>
              <a:rPr lang="fr-FR" dirty="0" smtClean="0"/>
              <a:t>[...]</a:t>
            </a:r>
            <a:endParaRPr lang="cs-CZ" dirty="0" smtClean="0"/>
          </a:p>
          <a:p>
            <a:pPr marL="0" indent="0" algn="just">
              <a:buNone/>
            </a:pPr>
            <a:r>
              <a:rPr lang="cs-CZ" dirty="0" smtClean="0"/>
              <a:t>	</a:t>
            </a:r>
            <a:r>
              <a:rPr lang="en-US" dirty="0" smtClean="0"/>
              <a:t>It is a peculiar sensation, this double-consciousness, this sense of always looking at one’s self through the eyes of others, of measuring one’s soul by the tape of a world that looks on in amused contempt and pity. One feels his two-ness, — an American, a Negro; two souls, two thoughts, two unreconciled strivings; two warring ideals in one dark body, whose dogged strength alone keeps it from being torn asunder.</a:t>
            </a:r>
            <a:endParaRPr lang="cs-CZ" dirty="0" smtClean="0"/>
          </a:p>
          <a:p>
            <a:pPr marL="0" indent="0">
              <a:buNone/>
            </a:pPr>
            <a:endParaRPr lang="cs-CZ" dirty="0"/>
          </a:p>
        </p:txBody>
      </p:sp>
    </p:spTree>
    <p:extLst>
      <p:ext uri="{BB962C8B-B14F-4D97-AF65-F5344CB8AC3E}">
        <p14:creationId xmlns:p14="http://schemas.microsoft.com/office/powerpoint/2010/main" val="3608207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70121"/>
            <a:ext cx="10515600" cy="946299"/>
          </a:xfrm>
        </p:spPr>
        <p:txBody>
          <a:bodyPr/>
          <a:lstStyle/>
          <a:p>
            <a:r>
              <a:rPr lang="en-US" dirty="0" err="1" smtClean="0"/>
              <a:t>Decentralisation</a:t>
            </a:r>
            <a:r>
              <a:rPr lang="en-US" dirty="0" smtClean="0"/>
              <a:t> in the metropole – Paris </a:t>
            </a:r>
            <a:endParaRPr lang="en-US"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712" y="1116420"/>
            <a:ext cx="5462016" cy="3768471"/>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216" y="1116420"/>
            <a:ext cx="5562877" cy="5483075"/>
          </a:xfrm>
          <a:prstGeom prst="rect">
            <a:avLst/>
          </a:prstGeom>
        </p:spPr>
      </p:pic>
    </p:spTree>
    <p:extLst>
      <p:ext uri="{BB962C8B-B14F-4D97-AF65-F5344CB8AC3E}">
        <p14:creationId xmlns:p14="http://schemas.microsoft.com/office/powerpoint/2010/main" val="308430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First black revues</a:t>
            </a:r>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62" y="1483273"/>
            <a:ext cx="3810000" cy="4876800"/>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562" y="1525138"/>
            <a:ext cx="3413760" cy="4717256"/>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5303" y="365120"/>
            <a:ext cx="4834890" cy="3634740"/>
          </a:xfrm>
          <a:prstGeom prst="rect">
            <a:avLst/>
          </a:prstGeom>
        </p:spPr>
      </p:pic>
    </p:spTree>
    <p:extLst>
      <p:ext uri="{BB962C8B-B14F-4D97-AF65-F5344CB8AC3E}">
        <p14:creationId xmlns:p14="http://schemas.microsoft.com/office/powerpoint/2010/main" val="416941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42966"/>
            <a:ext cx="12192000" cy="1440282"/>
          </a:xfrm>
        </p:spPr>
        <p:txBody>
          <a:bodyPr/>
          <a:lstStyle/>
          <a:p>
            <a:r>
              <a:rPr lang="fr-FR" dirty="0" smtClean="0"/>
              <a:t>Négritude (Blackness; </a:t>
            </a:r>
            <a:r>
              <a:rPr lang="cs-CZ" dirty="0" smtClean="0"/>
              <a:t>Černošství; </a:t>
            </a:r>
            <a:r>
              <a:rPr lang="cs-CZ" dirty="0" err="1" smtClean="0"/>
              <a:t>Černošskost</a:t>
            </a:r>
            <a:r>
              <a:rPr lang="cs-CZ" dirty="0" smtClean="0"/>
              <a:t>, </a:t>
            </a:r>
            <a:r>
              <a:rPr lang="cs-CZ" dirty="0" err="1" smtClean="0"/>
              <a:t>Negerství</a:t>
            </a:r>
            <a:r>
              <a:rPr lang="fr-FR" dirty="0" smtClean="0"/>
              <a:t>)</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62" y="1440283"/>
            <a:ext cx="5840730" cy="306705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646" y="3314700"/>
            <a:ext cx="5143500" cy="354330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998" y="1613638"/>
            <a:ext cx="4434840" cy="2720340"/>
          </a:xfrm>
          <a:prstGeom prst="rect">
            <a:avLst/>
          </a:prstGeom>
        </p:spPr>
      </p:pic>
    </p:spTree>
    <p:extLst>
      <p:ext uri="{BB962C8B-B14F-4D97-AF65-F5344CB8AC3E}">
        <p14:creationId xmlns:p14="http://schemas.microsoft.com/office/powerpoint/2010/main" val="363035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Black movement is noticed</a:t>
            </a:r>
            <a:endParaRPr lang="en-US" dirty="0"/>
          </a:p>
        </p:txBody>
      </p:sp>
      <p:sp>
        <p:nvSpPr>
          <p:cNvPr id="3" name="Zástupný symbol pro obsah 2"/>
          <p:cNvSpPr>
            <a:spLocks noGrp="1"/>
          </p:cNvSpPr>
          <p:nvPr>
            <p:ph idx="1"/>
          </p:nvPr>
        </p:nvSpPr>
        <p:spPr>
          <a:xfrm>
            <a:off x="105878" y="1825625"/>
            <a:ext cx="6824311" cy="4351338"/>
          </a:xfrm>
        </p:spPr>
        <p:txBody>
          <a:bodyPr/>
          <a:lstStyle/>
          <a:p>
            <a:pPr marL="0" indent="0">
              <a:buNone/>
            </a:pPr>
            <a:r>
              <a:rPr lang="cs-CZ" dirty="0"/>
              <a:t>Úvod Roberta </a:t>
            </a:r>
            <a:r>
              <a:rPr lang="cs-CZ" dirty="0" err="1"/>
              <a:t>Desnose</a:t>
            </a:r>
            <a:r>
              <a:rPr lang="cs-CZ" dirty="0"/>
              <a:t> k </a:t>
            </a:r>
            <a:r>
              <a:rPr lang="cs-CZ" i="1" dirty="0" err="1"/>
              <a:t>Pigments</a:t>
            </a:r>
            <a:r>
              <a:rPr lang="cs-CZ" dirty="0"/>
              <a:t>, </a:t>
            </a:r>
            <a:r>
              <a:rPr lang="cs-CZ" b="1" dirty="0" smtClean="0"/>
              <a:t>1937</a:t>
            </a:r>
            <a:endParaRPr lang="cs-CZ" b="1" dirty="0"/>
          </a:p>
          <a:p>
            <a:pPr marL="0" indent="0">
              <a:buNone/>
            </a:pPr>
            <a:r>
              <a:rPr lang="cs-CZ" dirty="0" smtClean="0"/>
              <a:t>Úvod </a:t>
            </a:r>
            <a:r>
              <a:rPr lang="cs-CZ" dirty="0" err="1" smtClean="0"/>
              <a:t>Andrého</a:t>
            </a:r>
            <a:r>
              <a:rPr lang="cs-CZ" dirty="0" smtClean="0"/>
              <a:t> Bretona ke </a:t>
            </a:r>
            <a:r>
              <a:rPr lang="cs-CZ" i="1" dirty="0" err="1" smtClean="0"/>
              <a:t>Cahier</a:t>
            </a:r>
            <a:r>
              <a:rPr lang="cs-CZ" i="1" dirty="0" smtClean="0"/>
              <a:t> d</a:t>
            </a:r>
            <a:r>
              <a:rPr lang="fr-FR" i="1" dirty="0" smtClean="0"/>
              <a:t>’un retour au pays natal</a:t>
            </a:r>
            <a:r>
              <a:rPr lang="fr-FR" dirty="0" smtClean="0"/>
              <a:t>, </a:t>
            </a:r>
            <a:r>
              <a:rPr lang="fr-FR" b="1" dirty="0" smtClean="0"/>
              <a:t>1939</a:t>
            </a:r>
            <a:endParaRPr lang="cs-CZ" b="1" dirty="0" smtClean="0"/>
          </a:p>
          <a:p>
            <a:pPr marL="0" indent="0">
              <a:buNone/>
            </a:pPr>
            <a:r>
              <a:rPr lang="cs-CZ" dirty="0" smtClean="0"/>
              <a:t>Úvod Jeana-Paula Sartra k </a:t>
            </a:r>
            <a:r>
              <a:rPr lang="fr-FR" i="1" dirty="0"/>
              <a:t>Anthologie de la nouvelle poésie nègre et malgache de langue </a:t>
            </a:r>
            <a:r>
              <a:rPr lang="fr-FR" i="1" dirty="0" smtClean="0"/>
              <a:t>française</a:t>
            </a:r>
            <a:r>
              <a:rPr lang="cs-CZ" dirty="0" smtClean="0"/>
              <a:t>, </a:t>
            </a:r>
            <a:r>
              <a:rPr lang="cs-CZ" b="1" dirty="0" smtClean="0"/>
              <a:t>1948</a:t>
            </a:r>
            <a:endParaRPr lang="fr-FR" b="1" i="1" dirty="0" smtClean="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153" y="0"/>
            <a:ext cx="4823847" cy="6858000"/>
          </a:xfrm>
          <a:prstGeom prst="rect">
            <a:avLst/>
          </a:prstGeom>
        </p:spPr>
      </p:pic>
    </p:spTree>
    <p:extLst>
      <p:ext uri="{BB962C8B-B14F-4D97-AF65-F5344CB8AC3E}">
        <p14:creationId xmlns:p14="http://schemas.microsoft.com/office/powerpoint/2010/main" val="288243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84436" y="365125"/>
            <a:ext cx="7407564" cy="1325563"/>
          </a:xfrm>
        </p:spPr>
        <p:txBody>
          <a:bodyPr/>
          <a:lstStyle/>
          <a:p>
            <a:r>
              <a:rPr lang="fr-FR" dirty="0" smtClean="0"/>
              <a:t>La décentralisation / </a:t>
            </a:r>
            <a:br>
              <a:rPr lang="fr-FR" dirty="0" smtClean="0"/>
            </a:br>
            <a:r>
              <a:rPr lang="fr-FR" dirty="0" smtClean="0"/>
              <a:t>la dépériphérisation ? </a:t>
            </a:r>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61034" cy="6858000"/>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517" y="2006029"/>
            <a:ext cx="6096000" cy="4572000"/>
          </a:xfrm>
          <a:prstGeom prst="rect">
            <a:avLst/>
          </a:prstGeom>
        </p:spPr>
      </p:pic>
    </p:spTree>
    <p:extLst>
      <p:ext uri="{BB962C8B-B14F-4D97-AF65-F5344CB8AC3E}">
        <p14:creationId xmlns:p14="http://schemas.microsoft.com/office/powerpoint/2010/main" val="411304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Aimé</a:t>
            </a:r>
            <a:r>
              <a:rPr lang="cs-CZ" dirty="0" smtClean="0"/>
              <a:t> </a:t>
            </a:r>
            <a:r>
              <a:rPr lang="cs-CZ" dirty="0" err="1" smtClean="0"/>
              <a:t>Césaire</a:t>
            </a:r>
            <a:r>
              <a:rPr lang="cs-CZ" dirty="0" smtClean="0"/>
              <a:t>, </a:t>
            </a:r>
            <a:r>
              <a:rPr lang="cs-CZ" i="1" dirty="0" err="1" smtClean="0"/>
              <a:t>Discours</a:t>
            </a:r>
            <a:r>
              <a:rPr lang="cs-CZ" i="1" dirty="0" smtClean="0"/>
              <a:t> </a:t>
            </a:r>
            <a:r>
              <a:rPr lang="cs-CZ" i="1" dirty="0" err="1" smtClean="0"/>
              <a:t>sur</a:t>
            </a:r>
            <a:r>
              <a:rPr lang="cs-CZ" i="1" dirty="0" smtClean="0"/>
              <a:t> </a:t>
            </a:r>
            <a:r>
              <a:rPr lang="cs-CZ" i="1" dirty="0" err="1" smtClean="0"/>
              <a:t>le</a:t>
            </a:r>
            <a:r>
              <a:rPr lang="cs-CZ" i="1" dirty="0" smtClean="0"/>
              <a:t> </a:t>
            </a:r>
            <a:r>
              <a:rPr lang="cs-CZ" i="1" dirty="0" err="1" smtClean="0"/>
              <a:t>colonialisme</a:t>
            </a:r>
            <a:r>
              <a:rPr lang="cs-CZ" dirty="0" smtClean="0"/>
              <a:t>, 1950</a:t>
            </a:r>
            <a:br>
              <a:rPr lang="cs-CZ" dirty="0" smtClean="0"/>
            </a:br>
            <a:r>
              <a:rPr lang="cs-CZ" i="1" dirty="0" smtClean="0"/>
              <a:t>Rozprava o kolonialismu</a:t>
            </a:r>
            <a:r>
              <a:rPr lang="cs-CZ" dirty="0" smtClean="0"/>
              <a:t>, 2011</a:t>
            </a:r>
            <a:endParaRPr lang="cs-CZ" dirty="0"/>
          </a:p>
        </p:txBody>
      </p:sp>
      <p:sp>
        <p:nvSpPr>
          <p:cNvPr id="3" name="Zástupný symbol pro obsah 2"/>
          <p:cNvSpPr>
            <a:spLocks noGrp="1"/>
          </p:cNvSpPr>
          <p:nvPr>
            <p:ph idx="1"/>
          </p:nvPr>
        </p:nvSpPr>
        <p:spPr/>
        <p:txBody>
          <a:bodyPr/>
          <a:lstStyle/>
          <a:p>
            <a:pPr marL="0" indent="0">
              <a:buNone/>
            </a:pPr>
            <a:r>
              <a:rPr lang="cs-CZ" dirty="0" smtClean="0"/>
              <a:t>	Kladu si tedy otázku: Umožnila kolonizace skutečně </a:t>
            </a:r>
            <a:r>
              <a:rPr lang="cs-CZ" i="1" dirty="0" smtClean="0"/>
              <a:t>navázat styky</a:t>
            </a:r>
            <a:r>
              <a:rPr lang="cs-CZ" dirty="0" smtClean="0"/>
              <a:t>? Nebo chceme-li, zvolila k navazování styků ten nejlepší způsob?</a:t>
            </a:r>
          </a:p>
          <a:p>
            <a:pPr marL="0" indent="0">
              <a:buNone/>
            </a:pPr>
            <a:r>
              <a:rPr lang="cs-CZ" dirty="0"/>
              <a:t>	</a:t>
            </a:r>
            <a:r>
              <a:rPr lang="cs-CZ" dirty="0" smtClean="0"/>
              <a:t>Na to odpovím, že </a:t>
            </a:r>
            <a:r>
              <a:rPr lang="cs-CZ" i="1" dirty="0" smtClean="0"/>
              <a:t>nikoli</a:t>
            </a:r>
            <a:r>
              <a:rPr lang="cs-CZ" dirty="0" smtClean="0"/>
              <a:t>.</a:t>
            </a:r>
          </a:p>
          <a:p>
            <a:pPr marL="0" indent="0">
              <a:buNone/>
            </a:pPr>
            <a:r>
              <a:rPr lang="cs-CZ" dirty="0"/>
              <a:t>	</a:t>
            </a:r>
            <a:r>
              <a:rPr lang="cs-CZ" dirty="0" smtClean="0"/>
              <a:t>A řeknu, že od </a:t>
            </a:r>
            <a:r>
              <a:rPr lang="cs-CZ" i="1" dirty="0" smtClean="0"/>
              <a:t>kolonizace</a:t>
            </a:r>
            <a:r>
              <a:rPr lang="cs-CZ" dirty="0" smtClean="0"/>
              <a:t> je k</a:t>
            </a:r>
            <a:r>
              <a:rPr lang="cs-CZ" i="1" dirty="0" smtClean="0"/>
              <a:t> civilizaci </a:t>
            </a:r>
            <a:r>
              <a:rPr lang="cs-CZ" dirty="0" smtClean="0"/>
              <a:t>nekonečně daleko; že na žádné z koloniálních výprav dohromady, na žádné z koloniálních stanov, které byly sepsány, na žádném z ministerských oběžníků, které kdy byly rozeslány, nelze nalézt jedinou lidskou hodnotu.</a:t>
            </a:r>
          </a:p>
          <a:p>
            <a:pPr marL="0" indent="0">
              <a:buNone/>
            </a:pPr>
            <a:r>
              <a:rPr lang="cs-CZ" dirty="0"/>
              <a:t>	</a:t>
            </a:r>
            <a:r>
              <a:rPr lang="cs-CZ" dirty="0" smtClean="0"/>
              <a:t>									s. 87.</a:t>
            </a:r>
            <a:endParaRPr lang="cs-CZ" dirty="0"/>
          </a:p>
        </p:txBody>
      </p:sp>
    </p:spTree>
    <p:extLst>
      <p:ext uri="{BB962C8B-B14F-4D97-AF65-F5344CB8AC3E}">
        <p14:creationId xmlns:p14="http://schemas.microsoft.com/office/powerpoint/2010/main" val="411820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fr-FR" dirty="0" smtClean="0"/>
              <a:t>[...] koloni</a:t>
            </a:r>
            <a:r>
              <a:rPr lang="cs-CZ" dirty="0" err="1" smtClean="0"/>
              <a:t>zace</a:t>
            </a:r>
            <a:r>
              <a:rPr lang="cs-CZ" dirty="0" smtClean="0"/>
              <a:t>, to opakuji, zbavuje lidskosti i toho nejcivilizovanějšího člověka; že pod vlivem koloniálního úsilí, koloniálních snah, koloniálních výbojů, založených na pohrdaní domorodým člověkem a obhajovaných tímto opovržením, se člověk, jenž toto úsilí, tyto snahy, tyto výboje podniká, pozvolna nevyhnutelně mění; tato zvěrstva dokazují, že kolonizátor, jenž si zajistí čisté svědomí tak, že v tom druhém začne vidět zvíře a naučí se sním jako se zvířetem zacházet, se objektivně sám pomalu stane zvířetem. Právě na toto zpětné </a:t>
            </a:r>
            <a:r>
              <a:rPr lang="cs-CZ" dirty="0" err="1" smtClean="0"/>
              <a:t>působění</a:t>
            </a:r>
            <a:r>
              <a:rPr lang="cs-CZ" dirty="0" smtClean="0"/>
              <a:t> kolonizace, na tento její zpětný úder jsem musel upozornit.</a:t>
            </a:r>
          </a:p>
          <a:p>
            <a:pPr marL="0" indent="0">
              <a:buNone/>
            </a:pPr>
            <a:r>
              <a:rPr lang="cs-CZ" dirty="0"/>
              <a:t>	</a:t>
            </a:r>
            <a:r>
              <a:rPr lang="cs-CZ" dirty="0" smtClean="0"/>
              <a:t>								s. 92.</a:t>
            </a:r>
            <a:endParaRPr lang="cs-CZ" dirty="0"/>
          </a:p>
        </p:txBody>
      </p:sp>
    </p:spTree>
    <p:extLst>
      <p:ext uri="{BB962C8B-B14F-4D97-AF65-F5344CB8AC3E}">
        <p14:creationId xmlns:p14="http://schemas.microsoft.com/office/powerpoint/2010/main" val="4204985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a:t>	</a:t>
            </a:r>
            <a:r>
              <a:rPr lang="cs-CZ" dirty="0" smtClean="0"/>
              <a:t>Mezi kolonizátorem a kolonizovaným je místo jen pro robotu, zastrašován, nátlak, policii, daně, krádeže, znásilňování, povinné obdělávání půdy, opovržení, nedůvěru, márnici, nadutost, hrubost, </a:t>
            </a:r>
            <a:r>
              <a:rPr lang="cs-CZ" dirty="0" err="1" smtClean="0"/>
              <a:t>ohlupené</a:t>
            </a:r>
            <a:r>
              <a:rPr lang="cs-CZ" dirty="0" smtClean="0"/>
              <a:t> elity a ponížené masy.</a:t>
            </a:r>
          </a:p>
          <a:p>
            <a:pPr marL="0" indent="0">
              <a:buNone/>
            </a:pPr>
            <a:r>
              <a:rPr lang="cs-CZ" dirty="0"/>
              <a:t>	</a:t>
            </a:r>
            <a:r>
              <a:rPr lang="cs-CZ" dirty="0" smtClean="0"/>
              <a:t>Žádné mezilidské styky, ale vztahy nadvlády a podřízenosti, jež proměňují kolonizátora v pěšáka, rotmistra, dozorce, bachaře, a domorodce v nástroj výroby. </a:t>
            </a:r>
          </a:p>
          <a:p>
            <a:pPr marL="0" indent="0">
              <a:buNone/>
            </a:pPr>
            <a:r>
              <a:rPr lang="cs-CZ" dirty="0"/>
              <a:t>	</a:t>
            </a:r>
            <a:r>
              <a:rPr lang="cs-CZ" dirty="0" smtClean="0"/>
              <a:t>Teď jsem </a:t>
            </a:r>
            <a:r>
              <a:rPr lang="cs-CZ" dirty="0" err="1" smtClean="0"/>
              <a:t>nařadě</a:t>
            </a:r>
            <a:r>
              <a:rPr lang="cs-CZ" dirty="0" smtClean="0"/>
              <a:t> já, abych stanovil jistou rovnici: </a:t>
            </a:r>
            <a:r>
              <a:rPr lang="cs-CZ" i="1" dirty="0" smtClean="0"/>
              <a:t>kolonizace</a:t>
            </a:r>
            <a:r>
              <a:rPr lang="cs-CZ" dirty="0" smtClean="0"/>
              <a:t> </a:t>
            </a:r>
            <a:r>
              <a:rPr lang="fr-FR" dirty="0" smtClean="0"/>
              <a:t>= </a:t>
            </a:r>
            <a:r>
              <a:rPr lang="cs-CZ" i="1" dirty="0" smtClean="0"/>
              <a:t>zvěcňování</a:t>
            </a:r>
            <a:r>
              <a:rPr lang="cs-CZ" dirty="0" smtClean="0"/>
              <a:t>.</a:t>
            </a:r>
          </a:p>
          <a:p>
            <a:pPr marL="0" indent="0">
              <a:buNone/>
            </a:pPr>
            <a:r>
              <a:rPr lang="cs-CZ" dirty="0"/>
              <a:t>	</a:t>
            </a:r>
            <a:r>
              <a:rPr lang="cs-CZ" dirty="0" smtClean="0"/>
              <a:t>								s. 92–93.</a:t>
            </a:r>
            <a:endParaRPr lang="cs-CZ" dirty="0"/>
          </a:p>
        </p:txBody>
      </p:sp>
    </p:spTree>
    <p:extLst>
      <p:ext uri="{BB962C8B-B14F-4D97-AF65-F5344CB8AC3E}">
        <p14:creationId xmlns:p14="http://schemas.microsoft.com/office/powerpoint/2010/main" val="1240134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3398353"/>
          </a:xfrm>
        </p:spPr>
        <p:txBody>
          <a:bodyPr>
            <a:normAutofit/>
          </a:bodyPr>
          <a:lstStyle/>
          <a:p>
            <a:r>
              <a:rPr lang="en-US" dirty="0" smtClean="0"/>
              <a:t>"Emotion is Negro, just as reason is Hellenic”</a:t>
            </a:r>
            <a:br>
              <a:rPr lang="en-US" dirty="0" smtClean="0"/>
            </a:br>
            <a:r>
              <a:rPr lang="en-US" dirty="0"/>
              <a:t/>
            </a:r>
            <a:br>
              <a:rPr lang="en-US" dirty="0"/>
            </a:br>
            <a:r>
              <a:rPr lang="en-US" i="1" dirty="0"/>
              <a:t>C</a:t>
            </a:r>
            <a:r>
              <a:rPr lang="en-US" i="1" dirty="0" smtClean="0"/>
              <a:t>e que </a:t>
            </a:r>
            <a:r>
              <a:rPr lang="en-US" i="1" dirty="0" err="1" smtClean="0"/>
              <a:t>l’homme</a:t>
            </a:r>
            <a:r>
              <a:rPr lang="en-US" i="1" dirty="0" smtClean="0"/>
              <a:t> noir </a:t>
            </a:r>
            <a:r>
              <a:rPr lang="en-US" i="1" dirty="0" err="1" smtClean="0"/>
              <a:t>apporte</a:t>
            </a:r>
            <a:r>
              <a:rPr lang="en-US" dirty="0" smtClean="0"/>
              <a:t>, 1939</a:t>
            </a:r>
            <a:endParaRPr lang="cs-CZ" dirty="0"/>
          </a:p>
        </p:txBody>
      </p:sp>
    </p:spTree>
    <p:extLst>
      <p:ext uri="{BB962C8B-B14F-4D97-AF65-F5344CB8AC3E}">
        <p14:creationId xmlns:p14="http://schemas.microsoft.com/office/powerpoint/2010/main" val="275042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968EB073-27D4-42DD-B533-EFFE0B20BB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1BFC963-18FF-4152-A79D-0413BCA059FC}"/>
              </a:ext>
            </a:extLst>
          </p:cNvPr>
          <p:cNvSpPr>
            <a:spLocks noGrp="1"/>
          </p:cNvSpPr>
          <p:nvPr>
            <p:ph type="ctrTitle"/>
          </p:nvPr>
        </p:nvSpPr>
        <p:spPr>
          <a:xfrm>
            <a:off x="6387548" y="640081"/>
            <a:ext cx="5406887" cy="2686215"/>
          </a:xfrm>
          <a:noFill/>
        </p:spPr>
        <p:txBody>
          <a:bodyPr>
            <a:normAutofit/>
          </a:bodyPr>
          <a:lstStyle/>
          <a:p>
            <a:r>
              <a:rPr lang="cs-CZ" dirty="0">
                <a:solidFill>
                  <a:schemeClr val="bg1"/>
                </a:solidFill>
                <a:latin typeface="Times New Roman" panose="02020603050405020304" pitchFamily="18" charset="0"/>
                <a:cs typeface="Times New Roman" panose="02020603050405020304" pitchFamily="18" charset="0"/>
              </a:rPr>
              <a:t>Jeremy </a:t>
            </a:r>
            <a:r>
              <a:rPr lang="cs-CZ" dirty="0" err="1">
                <a:solidFill>
                  <a:schemeClr val="bg1"/>
                </a:solidFill>
                <a:latin typeface="Times New Roman" panose="02020603050405020304" pitchFamily="18" charset="0"/>
                <a:cs typeface="Times New Roman" panose="02020603050405020304" pitchFamily="18" charset="0"/>
              </a:rPr>
              <a:t>Bentham</a:t>
            </a:r>
            <a:r>
              <a:rPr lang="fr-FR" dirty="0">
                <a:solidFill>
                  <a:schemeClr val="bg1"/>
                </a:solidFill>
                <a:latin typeface="Times New Roman" panose="02020603050405020304" pitchFamily="18" charset="0"/>
                <a:cs typeface="Times New Roman" panose="02020603050405020304" pitchFamily="18" charset="0"/>
              </a:rPr>
              <a:t>’s</a:t>
            </a:r>
            <a:r>
              <a:rPr lang="cs-CZ" dirty="0">
                <a:solidFill>
                  <a:schemeClr val="bg1"/>
                </a:solidFill>
                <a:latin typeface="Times New Roman" panose="02020603050405020304" pitchFamily="18" charset="0"/>
                <a:cs typeface="Times New Roman" panose="02020603050405020304" pitchFamily="18" charset="0"/>
              </a:rPr>
              <a:t> PANOPTICON</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3" name="Sous-titre 2">
            <a:extLst>
              <a:ext uri="{FF2B5EF4-FFF2-40B4-BE49-F238E27FC236}">
                <a16:creationId xmlns:a16="http://schemas.microsoft.com/office/drawing/2014/main" id="{937AC4AB-A65A-47F2-B8B4-B6A2AD2C7940}"/>
              </a:ext>
            </a:extLst>
          </p:cNvPr>
          <p:cNvSpPr>
            <a:spLocks noGrp="1"/>
          </p:cNvSpPr>
          <p:nvPr>
            <p:ph type="subTitle" idx="1"/>
          </p:nvPr>
        </p:nvSpPr>
        <p:spPr>
          <a:xfrm>
            <a:off x="6745735" y="4415883"/>
            <a:ext cx="4806184" cy="1802038"/>
          </a:xfrm>
          <a:noFill/>
        </p:spPr>
        <p:txBody>
          <a:bodyPr>
            <a:normAutofit/>
          </a:bodyPr>
          <a:lstStyle/>
          <a:p>
            <a:r>
              <a:rPr lang="cs-CZ" sz="3200" dirty="0">
                <a:solidFill>
                  <a:schemeClr val="bg1"/>
                </a:solidFill>
                <a:latin typeface="Times New Roman" panose="02020603050405020304" pitchFamily="18" charset="0"/>
                <a:cs typeface="Times New Roman" panose="02020603050405020304" pitchFamily="18" charset="0"/>
              </a:rPr>
              <a:t>„A </a:t>
            </a:r>
            <a:r>
              <a:rPr lang="cs-CZ" sz="3200" dirty="0" err="1">
                <a:solidFill>
                  <a:schemeClr val="bg1"/>
                </a:solidFill>
                <a:latin typeface="Times New Roman" panose="02020603050405020304" pitchFamily="18" charset="0"/>
                <a:cs typeface="Times New Roman" panose="02020603050405020304" pitchFamily="18" charset="0"/>
              </a:rPr>
              <a:t>new</a:t>
            </a:r>
            <a:r>
              <a:rPr lang="cs-CZ" sz="3200" dirty="0">
                <a:solidFill>
                  <a:schemeClr val="bg1"/>
                </a:solidFill>
                <a:latin typeface="Times New Roman" panose="02020603050405020304" pitchFamily="18" charset="0"/>
                <a:cs typeface="Times New Roman" panose="02020603050405020304" pitchFamily="18" charset="0"/>
              </a:rPr>
              <a:t> mode </a:t>
            </a:r>
            <a:r>
              <a:rPr lang="cs-CZ" sz="3200" dirty="0" err="1">
                <a:solidFill>
                  <a:schemeClr val="bg1"/>
                </a:solidFill>
                <a:latin typeface="Times New Roman" panose="02020603050405020304" pitchFamily="18" charset="0"/>
                <a:cs typeface="Times New Roman" panose="02020603050405020304" pitchFamily="18" charset="0"/>
              </a:rPr>
              <a:t>of</a:t>
            </a:r>
            <a:r>
              <a:rPr lang="cs-CZ" sz="3200" dirty="0">
                <a:solidFill>
                  <a:schemeClr val="bg1"/>
                </a:solidFill>
                <a:latin typeface="Times New Roman" panose="02020603050405020304" pitchFamily="18" charset="0"/>
                <a:cs typeface="Times New Roman" panose="02020603050405020304" pitchFamily="18" charset="0"/>
              </a:rPr>
              <a:t> </a:t>
            </a:r>
            <a:r>
              <a:rPr lang="cs-CZ" sz="3200" dirty="0" err="1">
                <a:solidFill>
                  <a:schemeClr val="bg1"/>
                </a:solidFill>
                <a:latin typeface="Times New Roman" panose="02020603050405020304" pitchFamily="18" charset="0"/>
                <a:cs typeface="Times New Roman" panose="02020603050405020304" pitchFamily="18" charset="0"/>
              </a:rPr>
              <a:t>obtainig</a:t>
            </a:r>
            <a:r>
              <a:rPr lang="cs-CZ" sz="3200" dirty="0">
                <a:solidFill>
                  <a:schemeClr val="bg1"/>
                </a:solidFill>
                <a:latin typeface="Times New Roman" panose="02020603050405020304" pitchFamily="18" charset="0"/>
                <a:cs typeface="Times New Roman" panose="02020603050405020304" pitchFamily="18" charset="0"/>
              </a:rPr>
              <a:t> </a:t>
            </a:r>
            <a:r>
              <a:rPr lang="cs-CZ" sz="3200" dirty="0" err="1">
                <a:solidFill>
                  <a:schemeClr val="bg1"/>
                </a:solidFill>
                <a:latin typeface="Times New Roman" panose="02020603050405020304" pitchFamily="18" charset="0"/>
                <a:cs typeface="Times New Roman" panose="02020603050405020304" pitchFamily="18" charset="0"/>
              </a:rPr>
              <a:t>power</a:t>
            </a:r>
            <a:r>
              <a:rPr lang="cs-CZ" sz="3200" dirty="0">
                <a:solidFill>
                  <a:schemeClr val="bg1"/>
                </a:solidFill>
                <a:latin typeface="Times New Roman" panose="02020603050405020304" pitchFamily="18" charset="0"/>
                <a:cs typeface="Times New Roman" panose="02020603050405020304" pitchFamily="18" charset="0"/>
              </a:rPr>
              <a:t> </a:t>
            </a:r>
            <a:r>
              <a:rPr lang="cs-CZ" sz="3200" dirty="0" err="1">
                <a:solidFill>
                  <a:schemeClr val="bg1"/>
                </a:solidFill>
                <a:latin typeface="Times New Roman" panose="02020603050405020304" pitchFamily="18" charset="0"/>
                <a:cs typeface="Times New Roman" panose="02020603050405020304" pitchFamily="18" charset="0"/>
              </a:rPr>
              <a:t>of</a:t>
            </a:r>
            <a:r>
              <a:rPr lang="cs-CZ" sz="3200" dirty="0">
                <a:solidFill>
                  <a:schemeClr val="bg1"/>
                </a:solidFill>
                <a:latin typeface="Times New Roman" panose="02020603050405020304" pitchFamily="18" charset="0"/>
                <a:cs typeface="Times New Roman" panose="02020603050405020304" pitchFamily="18" charset="0"/>
              </a:rPr>
              <a:t> mind </a:t>
            </a:r>
            <a:r>
              <a:rPr lang="cs-CZ" sz="3200" dirty="0" err="1">
                <a:solidFill>
                  <a:schemeClr val="bg1"/>
                </a:solidFill>
                <a:latin typeface="Times New Roman" panose="02020603050405020304" pitchFamily="18" charset="0"/>
                <a:cs typeface="Times New Roman" panose="02020603050405020304" pitchFamily="18" charset="0"/>
              </a:rPr>
              <a:t>over</a:t>
            </a:r>
            <a:r>
              <a:rPr lang="cs-CZ" sz="3200" dirty="0">
                <a:solidFill>
                  <a:schemeClr val="bg1"/>
                </a:solidFill>
                <a:latin typeface="Times New Roman" panose="02020603050405020304" pitchFamily="18" charset="0"/>
                <a:cs typeface="Times New Roman" panose="02020603050405020304" pitchFamily="18" charset="0"/>
              </a:rPr>
              <a:t> mind“</a:t>
            </a:r>
            <a:endParaRPr lang="en-GB" sz="3200" dirty="0">
              <a:solidFill>
                <a:schemeClr val="bg1"/>
              </a:solidFill>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0F66702A-981D-43C0-B278-9C2F3B00F908}"/>
              </a:ext>
            </a:extLst>
          </p:cNvPr>
          <p:cNvPicPr>
            <a:picLocks noChangeAspect="1"/>
          </p:cNvPicPr>
          <p:nvPr/>
        </p:nvPicPr>
        <p:blipFill rotWithShape="1">
          <a:blip r:embed="rId2">
            <a:extLst>
              <a:ext uri="{28A0092B-C50C-407E-A947-70E740481C1C}">
                <a14:useLocalDpi xmlns:a14="http://schemas.microsoft.com/office/drawing/2010/main" val="0"/>
              </a:ext>
            </a:extLst>
          </a:blip>
          <a:srcRect r="1896"/>
          <a:stretch/>
        </p:blipFill>
        <p:spPr>
          <a:xfrm>
            <a:off x="20" y="10"/>
            <a:ext cx="6105635" cy="6857990"/>
          </a:xfrm>
          <a:prstGeom prst="rect">
            <a:avLst/>
          </a:prstGeom>
        </p:spPr>
      </p:pic>
    </p:spTree>
    <p:extLst>
      <p:ext uri="{BB962C8B-B14F-4D97-AF65-F5344CB8AC3E}">
        <p14:creationId xmlns:p14="http://schemas.microsoft.com/office/powerpoint/2010/main" val="1702776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Wole Soyinka</a:t>
            </a:r>
            <a:endParaRPr lang="cs-CZ" dirty="0"/>
          </a:p>
        </p:txBody>
      </p:sp>
      <p:sp>
        <p:nvSpPr>
          <p:cNvPr id="3" name="Zástupný symbol pro obsah 2"/>
          <p:cNvSpPr>
            <a:spLocks noGrp="1"/>
          </p:cNvSpPr>
          <p:nvPr>
            <p:ph idx="1"/>
          </p:nvPr>
        </p:nvSpPr>
        <p:spPr/>
        <p:txBody>
          <a:bodyPr/>
          <a:lstStyle/>
          <a:p>
            <a:pPr marL="0" indent="0">
              <a:buNone/>
            </a:pPr>
            <a:r>
              <a:rPr lang="en-US" dirty="0" smtClean="0"/>
              <a:t>	I said: "A tiger does not proclaim his </a:t>
            </a:r>
            <a:r>
              <a:rPr lang="en-US" dirty="0" err="1" smtClean="0"/>
              <a:t>tigritude</a:t>
            </a:r>
            <a:r>
              <a:rPr lang="en-US" dirty="0" smtClean="0"/>
              <a:t>, he pounces". In other words: a tiger does not stand in the forest and say: "I am a tiger". When you pass where the tiger has walked before, you see the skeleton of the duiker, you know that some </a:t>
            </a:r>
            <a:r>
              <a:rPr lang="en-US" dirty="0" err="1" smtClean="0"/>
              <a:t>tigritude</a:t>
            </a:r>
            <a:r>
              <a:rPr lang="en-US" dirty="0" smtClean="0"/>
              <a:t> has been emanated there.</a:t>
            </a:r>
          </a:p>
          <a:p>
            <a:pPr marL="0" indent="0">
              <a:buNone/>
            </a:pPr>
            <a:endParaRPr lang="en-US" dirty="0"/>
          </a:p>
          <a:p>
            <a:pPr marL="0" indent="0">
              <a:buNone/>
            </a:pPr>
            <a:r>
              <a:rPr lang="en-US" dirty="0" smtClean="0"/>
              <a:t>					</a:t>
            </a:r>
            <a:r>
              <a:rPr lang="cs-CZ" i="1" dirty="0" err="1" smtClean="0"/>
              <a:t>Time</a:t>
            </a:r>
            <a:r>
              <a:rPr lang="cs-CZ" dirty="0" smtClean="0"/>
              <a:t> </a:t>
            </a:r>
            <a:r>
              <a:rPr lang="cs-CZ" dirty="0" err="1" smtClean="0"/>
              <a:t>magazine</a:t>
            </a:r>
            <a:r>
              <a:rPr lang="cs-CZ" dirty="0" smtClean="0"/>
              <a:t> 17 </a:t>
            </a:r>
            <a:r>
              <a:rPr lang="cs-CZ" dirty="0" err="1" smtClean="0"/>
              <a:t>November</a:t>
            </a:r>
            <a:r>
              <a:rPr lang="cs-CZ" dirty="0" smtClean="0"/>
              <a:t> 1967</a:t>
            </a:r>
            <a:endParaRPr lang="cs-CZ" dirty="0"/>
          </a:p>
        </p:txBody>
      </p:sp>
    </p:spTree>
    <p:extLst>
      <p:ext uri="{BB962C8B-B14F-4D97-AF65-F5344CB8AC3E}">
        <p14:creationId xmlns:p14="http://schemas.microsoft.com/office/powerpoint/2010/main" val="1056895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Thank you for your attention!</a:t>
            </a:r>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843" y="1777430"/>
            <a:ext cx="8534400" cy="4800600"/>
          </a:xfrm>
          <a:prstGeom prst="rect">
            <a:avLst/>
          </a:prstGeom>
        </p:spPr>
      </p:pic>
    </p:spTree>
    <p:extLst>
      <p:ext uri="{BB962C8B-B14F-4D97-AF65-F5344CB8AC3E}">
        <p14:creationId xmlns:p14="http://schemas.microsoft.com/office/powerpoint/2010/main" val="303963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EF8CF-91DB-4B19-A871-7102A1F67D59}"/>
              </a:ext>
            </a:extLst>
          </p:cNvPr>
          <p:cNvSpPr>
            <a:spLocks noGrp="1"/>
          </p:cNvSpPr>
          <p:nvPr>
            <p:ph type="title"/>
          </p:nvPr>
        </p:nvSpPr>
        <p:spPr>
          <a:xfrm>
            <a:off x="870204" y="606564"/>
            <a:ext cx="10451592" cy="1325563"/>
          </a:xfrm>
        </p:spPr>
        <p:txBody>
          <a:bodyPr anchor="ctr">
            <a:normAutofit/>
          </a:bodyPr>
          <a:lstStyle/>
          <a:p>
            <a:pPr algn="ctr"/>
            <a:r>
              <a:rPr lang="cs-CZ" sz="6000" dirty="0" err="1">
                <a:latin typeface="Times New Roman" panose="02020603050405020304" pitchFamily="18" charset="0"/>
                <a:cs typeface="Times New Roman" panose="02020603050405020304" pitchFamily="18" charset="0"/>
              </a:rPr>
              <a:t>The</a:t>
            </a:r>
            <a:r>
              <a:rPr lang="cs-CZ" sz="6000" dirty="0">
                <a:latin typeface="Times New Roman" panose="02020603050405020304" pitchFamily="18" charset="0"/>
                <a:cs typeface="Times New Roman" panose="02020603050405020304" pitchFamily="18" charset="0"/>
              </a:rPr>
              <a:t> </a:t>
            </a:r>
            <a:r>
              <a:rPr lang="cs-CZ" sz="6000" dirty="0" err="1">
                <a:latin typeface="Times New Roman" panose="02020603050405020304" pitchFamily="18" charset="0"/>
                <a:cs typeface="Times New Roman" panose="02020603050405020304" pitchFamily="18" charset="0"/>
              </a:rPr>
              <a:t>construction</a:t>
            </a:r>
            <a:r>
              <a:rPr lang="cs-CZ" sz="6000" dirty="0">
                <a:latin typeface="Times New Roman" panose="02020603050405020304" pitchFamily="18" charset="0"/>
                <a:cs typeface="Times New Roman" panose="02020603050405020304" pitchFamily="18" charset="0"/>
              </a:rPr>
              <a:t> </a:t>
            </a:r>
            <a:r>
              <a:rPr lang="cs-CZ" sz="6000" dirty="0" err="1">
                <a:latin typeface="Times New Roman" panose="02020603050405020304" pitchFamily="18" charset="0"/>
                <a:cs typeface="Times New Roman" panose="02020603050405020304" pitchFamily="18" charset="0"/>
              </a:rPr>
              <a:t>of</a:t>
            </a:r>
            <a:r>
              <a:rPr lang="cs-CZ" sz="6000" dirty="0">
                <a:latin typeface="Times New Roman" panose="02020603050405020304" pitchFamily="18" charset="0"/>
                <a:cs typeface="Times New Roman" panose="02020603050405020304" pitchFamily="18" charset="0"/>
              </a:rPr>
              <a:t> </a:t>
            </a:r>
            <a:r>
              <a:rPr lang="cs-CZ" sz="6000" dirty="0" err="1">
                <a:latin typeface="Times New Roman" panose="02020603050405020304" pitchFamily="18" charset="0"/>
                <a:cs typeface="Times New Roman" panose="02020603050405020304" pitchFamily="18" charset="0"/>
              </a:rPr>
              <a:t>Panopticon</a:t>
            </a:r>
            <a:endParaRPr lang="en-GB" sz="60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A5711A0E-A428-4ED1-96CB-33D69FD84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space réservé du contenu 4" descr="Une image contenant bâtiment, botte, assis, neige&#10;&#10;Description générée automatiquement">
            <a:extLst>
              <a:ext uri="{FF2B5EF4-FFF2-40B4-BE49-F238E27FC236}">
                <a16:creationId xmlns:a16="http://schemas.microsoft.com/office/drawing/2014/main" id="{8E6545F1-BB4A-41C6-80DC-D49810A91F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1975" y="2427288"/>
            <a:ext cx="5403850" cy="3535363"/>
          </a:xfrm>
        </p:spPr>
      </p:pic>
      <p:pic>
        <p:nvPicPr>
          <p:cNvPr id="7" name="Image 6">
            <a:extLst>
              <a:ext uri="{FF2B5EF4-FFF2-40B4-BE49-F238E27FC236}">
                <a16:creationId xmlns:a16="http://schemas.microsoft.com/office/drawing/2014/main" id="{898DE2BE-440B-4AD4-9B28-5688E5DB5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88" y="2427288"/>
            <a:ext cx="4414838" cy="3535363"/>
          </a:xfrm>
          <a:prstGeom prst="rect">
            <a:avLst/>
          </a:prstGeom>
        </p:spPr>
      </p:pic>
    </p:spTree>
    <p:extLst>
      <p:ext uri="{BB962C8B-B14F-4D97-AF65-F5344CB8AC3E}">
        <p14:creationId xmlns:p14="http://schemas.microsoft.com/office/powerpoint/2010/main" val="1056834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24446-3A1C-4A39-B8AA-44709ADF67E9}"/>
              </a:ext>
            </a:extLst>
          </p:cNvPr>
          <p:cNvSpPr>
            <a:spLocks noGrp="1"/>
          </p:cNvSpPr>
          <p:nvPr>
            <p:ph type="title"/>
          </p:nvPr>
        </p:nvSpPr>
        <p:spPr/>
        <p:txBody>
          <a:bodyPr/>
          <a:lstStyle/>
          <a:p>
            <a:r>
              <a:rPr lang="cs-CZ" dirty="0" err="1"/>
              <a:t>The</a:t>
            </a:r>
            <a:r>
              <a:rPr lang="cs-CZ" dirty="0"/>
              <a:t> </a:t>
            </a:r>
            <a:r>
              <a:rPr lang="cs-CZ" dirty="0" err="1"/>
              <a:t>Destiny</a:t>
            </a:r>
            <a:r>
              <a:rPr lang="cs-CZ" dirty="0"/>
              <a:t> </a:t>
            </a:r>
            <a:r>
              <a:rPr lang="cs-CZ" dirty="0" err="1"/>
              <a:t>of</a:t>
            </a:r>
            <a:r>
              <a:rPr lang="cs-CZ" dirty="0"/>
              <a:t> </a:t>
            </a:r>
            <a:r>
              <a:rPr lang="cs-CZ" dirty="0" err="1"/>
              <a:t>Panopticon</a:t>
            </a:r>
            <a:endParaRPr lang="en-GB" dirty="0"/>
          </a:p>
        </p:txBody>
      </p:sp>
      <p:sp>
        <p:nvSpPr>
          <p:cNvPr id="3" name="Espace réservé du contenu 2">
            <a:extLst>
              <a:ext uri="{FF2B5EF4-FFF2-40B4-BE49-F238E27FC236}">
                <a16:creationId xmlns:a16="http://schemas.microsoft.com/office/drawing/2014/main" id="{952BD412-098C-48D4-94C3-E6AAD769AC42}"/>
              </a:ext>
            </a:extLst>
          </p:cNvPr>
          <p:cNvSpPr>
            <a:spLocks noGrp="1"/>
          </p:cNvSpPr>
          <p:nvPr>
            <p:ph idx="1"/>
          </p:nvPr>
        </p:nvSpPr>
        <p:spPr/>
        <p:txBody>
          <a:bodyPr/>
          <a:lstStyle/>
          <a:p>
            <a:pPr algn="just"/>
            <a:r>
              <a:rPr lang="cs-CZ"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essence of it consists, then, in the </a:t>
            </a:r>
            <a:r>
              <a:rPr lang="en-US" i="1" dirty="0">
                <a:latin typeface="Times New Roman" panose="02020603050405020304" pitchFamily="18" charset="0"/>
                <a:cs typeface="Times New Roman" panose="02020603050405020304" pitchFamily="18" charset="0"/>
              </a:rPr>
              <a:t>centrality</a:t>
            </a:r>
            <a:r>
              <a:rPr lang="en-US" dirty="0">
                <a:latin typeface="Times New Roman" panose="02020603050405020304" pitchFamily="18" charset="0"/>
                <a:cs typeface="Times New Roman" panose="02020603050405020304" pitchFamily="18" charset="0"/>
              </a:rPr>
              <a:t> of the inspector’s situation, combined with the </a:t>
            </a:r>
            <a:r>
              <a:rPr lang="en-US" dirty="0" err="1">
                <a:latin typeface="Times New Roman" panose="02020603050405020304" pitchFamily="18" charset="0"/>
                <a:cs typeface="Times New Roman" panose="02020603050405020304" pitchFamily="18" charset="0"/>
              </a:rPr>
              <a:t>wellknown</a:t>
            </a:r>
            <a:r>
              <a:rPr lang="en-US" dirty="0">
                <a:latin typeface="Times New Roman" panose="02020603050405020304" pitchFamily="18" charset="0"/>
                <a:cs typeface="Times New Roman" panose="02020603050405020304" pitchFamily="18" charset="0"/>
              </a:rPr>
              <a:t> and most effectual contrivances for </a:t>
            </a:r>
            <a:r>
              <a:rPr lang="en-US" i="1" dirty="0">
                <a:latin typeface="Times New Roman" panose="02020603050405020304" pitchFamily="18" charset="0"/>
                <a:cs typeface="Times New Roman" panose="02020603050405020304" pitchFamily="18" charset="0"/>
              </a:rPr>
              <a:t>seeing without being seen</a:t>
            </a:r>
            <a:r>
              <a:rPr lang="en-US"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Fifth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Letter</a:t>
            </a:r>
            <a:r>
              <a:rPr lang="cs-CZ"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You will </a:t>
            </a:r>
            <a:r>
              <a:rPr lang="cs-CZ" dirty="0" err="1" smtClean="0">
                <a:latin typeface="Times New Roman" panose="02020603050405020304" pitchFamily="18" charset="0"/>
                <a:cs typeface="Times New Roman" panose="02020603050405020304" pitchFamily="18" charset="0"/>
              </a:rPr>
              <a:t>be</a:t>
            </a:r>
            <a:r>
              <a:rPr lang="cs-CZ"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please </a:t>
            </a:r>
            <a:r>
              <a:rPr lang="en-US" dirty="0">
                <a:latin typeface="Times New Roman" panose="02020603050405020304" pitchFamily="18" charset="0"/>
                <a:cs typeface="Times New Roman" panose="02020603050405020304" pitchFamily="18" charset="0"/>
              </a:rPr>
              <a:t>to observe, that though perhaps it is the most important point, that the persons to be inspected should always feel themselves as if under inspection, at least as standing a great chance of being so, yet it is not by any means the </a:t>
            </a:r>
            <a:r>
              <a:rPr lang="en-US" i="1" dirty="0">
                <a:latin typeface="Times New Roman" panose="02020603050405020304" pitchFamily="18" charset="0"/>
                <a:cs typeface="Times New Roman" panose="02020603050405020304" pitchFamily="18" charset="0"/>
              </a:rPr>
              <a:t>only</a:t>
            </a:r>
            <a:r>
              <a:rPr lang="en-US" dirty="0">
                <a:latin typeface="Times New Roman" panose="02020603050405020304" pitchFamily="18" charset="0"/>
                <a:cs typeface="Times New Roman" panose="02020603050405020304" pitchFamily="18" charset="0"/>
              </a:rPr>
              <a:t> one.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Fifth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Letter</a:t>
            </a:r>
            <a:r>
              <a:rPr lang="cs-CZ" dirty="0">
                <a:latin typeface="Times New Roman" panose="02020603050405020304" pitchFamily="18" charset="0"/>
                <a:cs typeface="Times New Roman" panose="02020603050405020304" pitchFamily="18" charset="0"/>
              </a:rPr>
              <a:t>)</a:t>
            </a:r>
          </a:p>
          <a:p>
            <a:pPr algn="just"/>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apparent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omnipresence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inspector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Sixth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Letter</a:t>
            </a:r>
            <a:r>
              <a:rPr lang="cs-CZ"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9620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5B19E4-0108-41C4-8DB1-11BAE0B49D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FC1AF1D-8176-4365-9428-FC1954C19A1B}"/>
              </a:ext>
            </a:extLst>
          </p:cNvPr>
          <p:cNvSpPr>
            <a:spLocks noGrp="1"/>
          </p:cNvSpPr>
          <p:nvPr>
            <p:ph type="title"/>
          </p:nvPr>
        </p:nvSpPr>
        <p:spPr>
          <a:xfrm>
            <a:off x="6438899" y="669925"/>
            <a:ext cx="4414629" cy="1325563"/>
          </a:xfrm>
        </p:spPr>
        <p:txBody>
          <a:bodyPr anchor="b">
            <a:normAutofit/>
          </a:bodyPr>
          <a:lstStyle/>
          <a:p>
            <a:pPr algn="ctr"/>
            <a:r>
              <a:rPr lang="cs-CZ" dirty="0" err="1">
                <a:solidFill>
                  <a:schemeClr val="bg1"/>
                </a:solidFill>
                <a:latin typeface="Times New Roman" panose="02020603050405020304" pitchFamily="18" charset="0"/>
                <a:cs typeface="Times New Roman" panose="02020603050405020304" pitchFamily="18" charset="0"/>
              </a:rPr>
              <a:t>Prisoner</a:t>
            </a:r>
            <a:r>
              <a:rPr lang="cs-CZ" dirty="0">
                <a:solidFill>
                  <a:schemeClr val="bg1"/>
                </a:solidFill>
                <a:latin typeface="Times New Roman" panose="02020603050405020304" pitchFamily="18" charset="0"/>
                <a:cs typeface="Times New Roman" panose="02020603050405020304" pitchFamily="18" charset="0"/>
              </a:rPr>
              <a:t> and his </a:t>
            </a:r>
            <a:r>
              <a:rPr lang="cs-CZ" dirty="0" err="1">
                <a:solidFill>
                  <a:schemeClr val="bg1"/>
                </a:solidFill>
                <a:latin typeface="Times New Roman" panose="02020603050405020304" pitchFamily="18" charset="0"/>
                <a:cs typeface="Times New Roman" panose="02020603050405020304" pitchFamily="18" charset="0"/>
              </a:rPr>
              <a:t>being</a:t>
            </a:r>
            <a:endParaRPr lang="en-GB" dirty="0">
              <a:solidFill>
                <a:schemeClr val="bg1"/>
              </a:solidFill>
              <a:latin typeface="Times New Roman" panose="02020603050405020304" pitchFamily="18" charset="0"/>
              <a:cs typeface="Times New Roman" panose="02020603050405020304" pitchFamily="18" charset="0"/>
            </a:endParaRPr>
          </a:p>
        </p:txBody>
      </p:sp>
      <p:pic>
        <p:nvPicPr>
          <p:cNvPr id="5" name="Image 4" descr="Une image contenant bâtiment, voûte, équitation, grand&#10;&#10;Description générée automatiquement">
            <a:extLst>
              <a:ext uri="{FF2B5EF4-FFF2-40B4-BE49-F238E27FC236}">
                <a16:creationId xmlns:a16="http://schemas.microsoft.com/office/drawing/2014/main" id="{5E940014-DA82-4084-A0B1-DDDE4E22BC4B}"/>
              </a:ext>
            </a:extLst>
          </p:cNvPr>
          <p:cNvPicPr>
            <a:picLocks noChangeAspect="1"/>
          </p:cNvPicPr>
          <p:nvPr/>
        </p:nvPicPr>
        <p:blipFill rotWithShape="1">
          <a:blip r:embed="rId2">
            <a:extLst>
              <a:ext uri="{28A0092B-C50C-407E-A947-70E740481C1C}">
                <a14:useLocalDpi xmlns:a14="http://schemas.microsoft.com/office/drawing/2010/main" val="0"/>
              </a:ext>
            </a:extLst>
          </a:blip>
          <a:srcRect t="5583" r="-1" b="8486"/>
          <a:stretch/>
        </p:blipFill>
        <p:spPr>
          <a:xfrm>
            <a:off x="20" y="10"/>
            <a:ext cx="5753082" cy="6857990"/>
          </a:xfrm>
          <a:prstGeom prst="rect">
            <a:avLst/>
          </a:prstGeom>
        </p:spPr>
      </p:pic>
      <p:cxnSp>
        <p:nvCxnSpPr>
          <p:cNvPr id="12" name="Straight Connector 11">
            <a:extLst>
              <a:ext uri="{FF2B5EF4-FFF2-40B4-BE49-F238E27FC236}">
                <a16:creationId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ADFDB282-A4D1-4B63-A57F-165531884F8B}"/>
              </a:ext>
            </a:extLst>
          </p:cNvPr>
          <p:cNvSpPr>
            <a:spLocks noGrp="1"/>
          </p:cNvSpPr>
          <p:nvPr>
            <p:ph idx="1"/>
          </p:nvPr>
        </p:nvSpPr>
        <p:spPr>
          <a:xfrm>
            <a:off x="6438899" y="2400304"/>
            <a:ext cx="4414629" cy="3441692"/>
          </a:xfrm>
        </p:spPr>
        <p:txBody>
          <a:bodyPr>
            <a:normAutofit fontScale="92500" lnSpcReduction="20000"/>
          </a:bodyPr>
          <a:lstStyle/>
          <a:p>
            <a:pPr algn="just"/>
            <a:r>
              <a:rPr lang="cs-CZ" dirty="0">
                <a:solidFill>
                  <a:schemeClr val="bg1"/>
                </a:solidFill>
                <a:latin typeface="Times New Roman" panose="02020603050405020304" pitchFamily="18" charset="0"/>
                <a:cs typeface="Times New Roman" panose="02020603050405020304" pitchFamily="18" charset="0"/>
              </a:rPr>
              <a:t>„</a:t>
            </a:r>
            <a:r>
              <a:rPr lang="en-US" dirty="0">
                <a:solidFill>
                  <a:schemeClr val="bg1"/>
                </a:solidFill>
                <a:latin typeface="Times New Roman" panose="02020603050405020304" pitchFamily="18" charset="0"/>
                <a:cs typeface="Times New Roman" panose="02020603050405020304" pitchFamily="18" charset="0"/>
              </a:rPr>
              <a:t>It is obvious that, in all these instances, the more constantly the persons to be inspected are under the eyes of the persons who should inspect them, the more perfectly will the purpose of the establishment have been attained. Ideal perfection, if that were the object</a:t>
            </a:r>
            <a:r>
              <a:rPr lang="cs-CZ" dirty="0">
                <a:solidFill>
                  <a:schemeClr val="bg1"/>
                </a:solidFill>
                <a:latin typeface="Times New Roman" panose="02020603050405020304" pitchFamily="18" charset="0"/>
                <a:cs typeface="Times New Roman" panose="02020603050405020304" pitchFamily="18" charset="0"/>
              </a:rPr>
              <a:t>“ </a:t>
            </a:r>
          </a:p>
          <a:p>
            <a:pPr marL="0" indent="0" algn="just">
              <a:buNone/>
            </a:pPr>
            <a:r>
              <a:rPr lang="cs-CZ" dirty="0">
                <a:solidFill>
                  <a:schemeClr val="bg1"/>
                </a:solidFill>
                <a:latin typeface="Times New Roman" panose="02020603050405020304" pitchFamily="18" charset="0"/>
                <a:cs typeface="Times New Roman" panose="02020603050405020304" pitchFamily="18" charset="0"/>
              </a:rPr>
              <a:t>(</a:t>
            </a:r>
            <a:r>
              <a:rPr lang="cs-CZ" dirty="0" err="1">
                <a:solidFill>
                  <a:schemeClr val="bg1"/>
                </a:solidFill>
                <a:latin typeface="Times New Roman" panose="02020603050405020304" pitchFamily="18" charset="0"/>
                <a:cs typeface="Times New Roman" panose="02020603050405020304" pitchFamily="18" charset="0"/>
              </a:rPr>
              <a:t>First</a:t>
            </a:r>
            <a:r>
              <a:rPr lang="cs-CZ" dirty="0">
                <a:solidFill>
                  <a:schemeClr val="bg1"/>
                </a:solidFill>
                <a:latin typeface="Times New Roman" panose="02020603050405020304" pitchFamily="18" charset="0"/>
                <a:cs typeface="Times New Roman" panose="02020603050405020304" pitchFamily="18" charset="0"/>
              </a:rPr>
              <a:t> </a:t>
            </a:r>
            <a:r>
              <a:rPr lang="cs-CZ" dirty="0" err="1">
                <a:solidFill>
                  <a:schemeClr val="bg1"/>
                </a:solidFill>
                <a:latin typeface="Times New Roman" panose="02020603050405020304" pitchFamily="18" charset="0"/>
                <a:cs typeface="Times New Roman" panose="02020603050405020304" pitchFamily="18" charset="0"/>
              </a:rPr>
              <a:t>Letter</a:t>
            </a:r>
            <a:r>
              <a:rPr lang="cs-CZ" dirty="0">
                <a:solidFill>
                  <a:schemeClr val="bg1"/>
                </a:solidFill>
                <a:latin typeface="Times New Roman" panose="02020603050405020304" pitchFamily="18" charset="0"/>
                <a:cs typeface="Times New Roman" panose="02020603050405020304" pitchFamily="18" charset="0"/>
              </a:rPr>
              <a:t>)</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50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6234BCC6-39B9-47D9-8BF8-C665401AE2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Image 11" descr="Une image contenant photo, grand, groupe, vieux&#10;&#10;Description générée automatiquement">
            <a:extLst>
              <a:ext uri="{FF2B5EF4-FFF2-40B4-BE49-F238E27FC236}">
                <a16:creationId xmlns:a16="http://schemas.microsoft.com/office/drawing/2014/main" id="{583A6EE6-2EBC-448A-86AB-41D8E4302E50}"/>
              </a:ext>
            </a:extLst>
          </p:cNvPr>
          <p:cNvPicPr>
            <a:picLocks noChangeAspect="1"/>
          </p:cNvPicPr>
          <p:nvPr/>
        </p:nvPicPr>
        <p:blipFill rotWithShape="1">
          <a:blip r:embed="rId2">
            <a:extLst>
              <a:ext uri="{28A0092B-C50C-407E-A947-70E740481C1C}">
                <a14:useLocalDpi xmlns:a14="http://schemas.microsoft.com/office/drawing/2010/main" val="0"/>
              </a:ext>
            </a:extLst>
          </a:blip>
          <a:srcRect t="16874" r="-1" b="16874"/>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Image 7" descr="Une image contenant herbe, extérieur, champ, bâtiment&#10;&#10;Description générée automatiquement">
            <a:extLst>
              <a:ext uri="{FF2B5EF4-FFF2-40B4-BE49-F238E27FC236}">
                <a16:creationId xmlns:a16="http://schemas.microsoft.com/office/drawing/2014/main" id="{F2A980BD-18E5-4294-B0D6-3F3D358D8A08}"/>
              </a:ext>
            </a:extLst>
          </p:cNvPr>
          <p:cNvPicPr>
            <a:picLocks noChangeAspect="1"/>
          </p:cNvPicPr>
          <p:nvPr/>
        </p:nvPicPr>
        <p:blipFill rotWithShape="1">
          <a:blip r:embed="rId3">
            <a:extLst>
              <a:ext uri="{28A0092B-C50C-407E-A947-70E740481C1C}">
                <a14:useLocalDpi xmlns:a14="http://schemas.microsoft.com/office/drawing/2010/main" val="0"/>
              </a:ext>
            </a:extLst>
          </a:blip>
          <a:srcRect t="25151" r="-2" b="613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59" name="Freeform: Shape 58">
            <a:extLst>
              <a:ext uri="{FF2B5EF4-FFF2-40B4-BE49-F238E27FC236}">
                <a16:creationId xmlns:a16="http://schemas.microsoft.com/office/drawing/2014/main" id="{72A9CE9D-DAC3-40AF-B504-78A64A909F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 name="Freeform: Shape 60">
            <a:extLst>
              <a:ext uri="{FF2B5EF4-FFF2-40B4-BE49-F238E27FC236}">
                <a16:creationId xmlns:a16="http://schemas.microsoft.com/office/drawing/2014/main" id="{506D7452-6CDE-4381-86CE-07B2459383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B92A0A4-3650-4DB8-8834-33BF33D1A8F7}"/>
              </a:ext>
            </a:extLst>
          </p:cNvPr>
          <p:cNvSpPr>
            <a:spLocks noGrp="1"/>
          </p:cNvSpPr>
          <p:nvPr>
            <p:ph type="title"/>
          </p:nvPr>
        </p:nvSpPr>
        <p:spPr>
          <a:xfrm>
            <a:off x="126609" y="1083212"/>
            <a:ext cx="5613009" cy="4360985"/>
          </a:xfrm>
        </p:spPr>
        <p:txBody>
          <a:bodyPr vert="horz" lIns="91440" tIns="45720" rIns="91440" bIns="45720" rtlCol="0" anchor="b">
            <a:noAutofit/>
          </a:bodyPr>
          <a:lstStyle/>
          <a:p>
            <a:r>
              <a:rPr lang="en-US" sz="6000" kern="1200" dirty="0">
                <a:solidFill>
                  <a:schemeClr val="tx1"/>
                </a:solidFill>
                <a:latin typeface="Times New Roman" panose="02020603050405020304" pitchFamily="18" charset="0"/>
                <a:cs typeface="Times New Roman" panose="02020603050405020304" pitchFamily="18" charset="0"/>
              </a:rPr>
              <a:t>Most accomplished Panopticon </a:t>
            </a:r>
            <a:br>
              <a:rPr lang="en-US" sz="6000" kern="1200" dirty="0">
                <a:solidFill>
                  <a:schemeClr val="tx1"/>
                </a:solidFill>
                <a:latin typeface="Times New Roman" panose="02020603050405020304" pitchFamily="18" charset="0"/>
                <a:cs typeface="Times New Roman" panose="02020603050405020304" pitchFamily="18" charset="0"/>
              </a:rPr>
            </a:br>
            <a:r>
              <a:rPr lang="en-US" sz="6000" kern="1200" dirty="0">
                <a:solidFill>
                  <a:schemeClr val="tx1"/>
                </a:solidFill>
                <a:latin typeface="Times New Roman" panose="02020603050405020304" pitchFamily="18" charset="0"/>
                <a:cs typeface="Times New Roman" panose="02020603050405020304" pitchFamily="18" charset="0"/>
              </a:rPr>
              <a:t>Cuban </a:t>
            </a:r>
            <a:r>
              <a:rPr lang="cs-CZ" sz="6000" kern="1200" dirty="0" err="1">
                <a:solidFill>
                  <a:schemeClr val="tx1"/>
                </a:solidFill>
                <a:latin typeface="Times New Roman" panose="02020603050405020304" pitchFamily="18" charset="0"/>
                <a:cs typeface="Times New Roman" panose="02020603050405020304" pitchFamily="18" charset="0"/>
              </a:rPr>
              <a:t>prison</a:t>
            </a:r>
            <a:r>
              <a:rPr lang="cs-CZ" sz="6000" kern="1200" dirty="0">
                <a:solidFill>
                  <a:schemeClr val="tx1"/>
                </a:solidFill>
                <a:latin typeface="Times New Roman" panose="02020603050405020304" pitchFamily="18" charset="0"/>
                <a:cs typeface="Times New Roman" panose="02020603050405020304" pitchFamily="18" charset="0"/>
              </a:rPr>
              <a:t/>
            </a:r>
            <a:br>
              <a:rPr lang="cs-CZ" sz="6000" kern="1200" dirty="0">
                <a:solidFill>
                  <a:schemeClr val="tx1"/>
                </a:solidFill>
                <a:latin typeface="Times New Roman" panose="02020603050405020304" pitchFamily="18" charset="0"/>
                <a:cs typeface="Times New Roman" panose="02020603050405020304" pitchFamily="18" charset="0"/>
              </a:rPr>
            </a:br>
            <a:r>
              <a:rPr lang="en-US" sz="6000" b="1" i="1" kern="1200" dirty="0">
                <a:solidFill>
                  <a:schemeClr val="tx1"/>
                </a:solidFill>
                <a:latin typeface="Times New Roman" panose="02020603050405020304" pitchFamily="18" charset="0"/>
                <a:cs typeface="Times New Roman" panose="02020603050405020304" pitchFamily="18" charset="0"/>
              </a:rPr>
              <a:t>Presidio </a:t>
            </a:r>
            <a:r>
              <a:rPr lang="en-US" sz="6000" b="1" i="1" kern="1200" dirty="0" err="1">
                <a:solidFill>
                  <a:schemeClr val="tx1"/>
                </a:solidFill>
                <a:latin typeface="Times New Roman" panose="02020603050405020304" pitchFamily="18" charset="0"/>
                <a:cs typeface="Times New Roman" panose="02020603050405020304" pitchFamily="18" charset="0"/>
              </a:rPr>
              <a:t>Modelo</a:t>
            </a:r>
            <a:endParaRPr lang="en-US" sz="6000" b="1" i="1" kern="1200" dirty="0">
              <a:solidFill>
                <a:schemeClr val="tx1"/>
              </a:solidFill>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762DA937-8B55-4317-BD32-98D7AF30E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5" name="Rectangle 64">
            <a:extLst>
              <a:ext uri="{FF2B5EF4-FFF2-40B4-BE49-F238E27FC236}">
                <a16:creationId xmlns:a16="http://schemas.microsoft.com/office/drawing/2014/main" id="{C52EE5A8-045B-4D39-8ED1-513334085E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469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Image 14" descr="Une image contenant bâtiment, intérieur, fenêtre, assis&#10;&#10;Description générée automatiquement">
            <a:extLst>
              <a:ext uri="{FF2B5EF4-FFF2-40B4-BE49-F238E27FC236}">
                <a16:creationId xmlns:a16="http://schemas.microsoft.com/office/drawing/2014/main" id="{20E030FB-391E-4BF0-BD10-7B333BA05FB7}"/>
              </a:ext>
            </a:extLst>
          </p:cNvPr>
          <p:cNvPicPr>
            <a:picLocks noChangeAspect="1"/>
          </p:cNvPicPr>
          <p:nvPr/>
        </p:nvPicPr>
        <p:blipFill rotWithShape="1">
          <a:blip r:embed="rId2">
            <a:extLst>
              <a:ext uri="{28A0092B-C50C-407E-A947-70E740481C1C}">
                <a14:useLocalDpi xmlns:a14="http://schemas.microsoft.com/office/drawing/2010/main" val="0"/>
              </a:ext>
            </a:extLst>
          </a:blip>
          <a:srcRect t="4391" r="-3" b="48"/>
          <a:stretch/>
        </p:blipFill>
        <p:spPr>
          <a:xfrm>
            <a:off x="321731" y="321731"/>
            <a:ext cx="5728548" cy="3079194"/>
          </a:xfrm>
          <a:prstGeom prst="rect">
            <a:avLst/>
          </a:prstGeom>
        </p:spPr>
      </p:pic>
      <p:pic>
        <p:nvPicPr>
          <p:cNvPr id="13" name="Image 12" descr="Une image contenant intérieur, bâtiment, assis, table&#10;&#10;Description générée automatiquement">
            <a:extLst>
              <a:ext uri="{FF2B5EF4-FFF2-40B4-BE49-F238E27FC236}">
                <a16:creationId xmlns:a16="http://schemas.microsoft.com/office/drawing/2014/main" id="{76DA67EA-C4A1-48B6-9342-CF50654ABC1B}"/>
              </a:ext>
            </a:extLst>
          </p:cNvPr>
          <p:cNvPicPr>
            <a:picLocks noChangeAspect="1"/>
          </p:cNvPicPr>
          <p:nvPr/>
        </p:nvPicPr>
        <p:blipFill rotWithShape="1">
          <a:blip r:embed="rId3">
            <a:extLst>
              <a:ext uri="{28A0092B-C50C-407E-A947-70E740481C1C}">
                <a14:useLocalDpi xmlns:a14="http://schemas.microsoft.com/office/drawing/2010/main" val="0"/>
              </a:ext>
            </a:extLst>
          </a:blip>
          <a:srcRect t="17579" r="-3" b="2193"/>
          <a:stretch/>
        </p:blipFill>
        <p:spPr>
          <a:xfrm>
            <a:off x="6141719" y="321731"/>
            <a:ext cx="5728547" cy="3079194"/>
          </a:xfrm>
          <a:prstGeom prst="rect">
            <a:avLst/>
          </a:prstGeom>
        </p:spPr>
      </p:pic>
      <p:pic>
        <p:nvPicPr>
          <p:cNvPr id="5" name="Image 4" descr="Une image contenant intérieur, bâtiment, assis, table&#10;&#10;Description générée automatiquement">
            <a:extLst>
              <a:ext uri="{FF2B5EF4-FFF2-40B4-BE49-F238E27FC236}">
                <a16:creationId xmlns:a16="http://schemas.microsoft.com/office/drawing/2014/main" id="{6197D4CF-F203-4BA2-A4DF-42D06550EC0D}"/>
              </a:ext>
            </a:extLst>
          </p:cNvPr>
          <p:cNvPicPr>
            <a:picLocks noChangeAspect="1"/>
          </p:cNvPicPr>
          <p:nvPr/>
        </p:nvPicPr>
        <p:blipFill rotWithShape="1">
          <a:blip r:embed="rId4">
            <a:extLst>
              <a:ext uri="{28A0092B-C50C-407E-A947-70E740481C1C}">
                <a14:useLocalDpi xmlns:a14="http://schemas.microsoft.com/office/drawing/2010/main" val="0"/>
              </a:ext>
            </a:extLst>
          </a:blip>
          <a:srcRect r="-3" b="20011"/>
          <a:stretch/>
        </p:blipFill>
        <p:spPr>
          <a:xfrm>
            <a:off x="321730" y="3489159"/>
            <a:ext cx="5728548" cy="3047107"/>
          </a:xfrm>
          <a:prstGeom prst="rect">
            <a:avLst/>
          </a:prstGeom>
        </p:spPr>
      </p:pic>
      <p:pic>
        <p:nvPicPr>
          <p:cNvPr id="7" name="Image 6" descr="Une image contenant bâtiment, grand, assis, vieux&#10;&#10;Description générée automatiquement">
            <a:extLst>
              <a:ext uri="{FF2B5EF4-FFF2-40B4-BE49-F238E27FC236}">
                <a16:creationId xmlns:a16="http://schemas.microsoft.com/office/drawing/2014/main" id="{CECDBC62-00BC-413E-8801-870C3086C5B5}"/>
              </a:ext>
            </a:extLst>
          </p:cNvPr>
          <p:cNvPicPr>
            <a:picLocks noChangeAspect="1"/>
          </p:cNvPicPr>
          <p:nvPr/>
        </p:nvPicPr>
        <p:blipFill rotWithShape="1">
          <a:blip r:embed="rId5">
            <a:extLst>
              <a:ext uri="{28A0092B-C50C-407E-A947-70E740481C1C}">
                <a14:useLocalDpi xmlns:a14="http://schemas.microsoft.com/office/drawing/2010/main" val="0"/>
              </a:ext>
            </a:extLst>
          </a:blip>
          <a:srcRect t="11517" r="-3" b="8793"/>
          <a:stretch/>
        </p:blipFill>
        <p:spPr>
          <a:xfrm>
            <a:off x="6141718" y="3489159"/>
            <a:ext cx="5728547" cy="3047107"/>
          </a:xfrm>
          <a:prstGeom prst="rect">
            <a:avLst/>
          </a:prstGeom>
        </p:spPr>
      </p:pic>
    </p:spTree>
    <p:extLst>
      <p:ext uri="{BB962C8B-B14F-4D97-AF65-F5344CB8AC3E}">
        <p14:creationId xmlns:p14="http://schemas.microsoft.com/office/powerpoint/2010/main" val="4282042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809E1-F61F-43B9-9550-80A8CAC16DF0}"/>
              </a:ext>
            </a:extLst>
          </p:cNvPr>
          <p:cNvSpPr>
            <a:spLocks noGrp="1"/>
          </p:cNvSpPr>
          <p:nvPr>
            <p:ph type="title"/>
          </p:nvPr>
        </p:nvSpPr>
        <p:spPr/>
        <p:txBody>
          <a:bodyPr/>
          <a:lstStyle/>
          <a:p>
            <a:pPr algn="ctr"/>
            <a:r>
              <a:rPr lang="en-US" b="1" i="1" dirty="0">
                <a:latin typeface="Times New Roman" panose="02020603050405020304" pitchFamily="18" charset="0"/>
                <a:cs typeface="Times New Roman" panose="02020603050405020304" pitchFamily="18" charset="0"/>
              </a:rPr>
              <a:t>Panopticon; or the Inspection-House</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by Jeremy Bentham</a:t>
            </a:r>
            <a:r>
              <a:rPr lang="cs-CZ" dirty="0">
                <a:latin typeface="Times New Roman" panose="02020603050405020304" pitchFamily="18" charset="0"/>
                <a:cs typeface="Times New Roman" panose="02020603050405020304" pitchFamily="18" charset="0"/>
              </a:rPr>
              <a:t>, 1787</a:t>
            </a:r>
            <a:endParaRPr lang="en-GB" dirty="0"/>
          </a:p>
        </p:txBody>
      </p:sp>
      <p:sp>
        <p:nvSpPr>
          <p:cNvPr id="3" name="Espace réservé du contenu 2">
            <a:extLst>
              <a:ext uri="{FF2B5EF4-FFF2-40B4-BE49-F238E27FC236}">
                <a16:creationId xmlns:a16="http://schemas.microsoft.com/office/drawing/2014/main" id="{9286E698-95F5-4F40-80F2-4E349338E0A9}"/>
              </a:ext>
            </a:extLst>
          </p:cNvPr>
          <p:cNvSpPr>
            <a:spLocks noGrp="1"/>
          </p:cNvSpPr>
          <p:nvPr>
            <p:ph idx="1"/>
          </p:nvPr>
        </p:nvSpPr>
        <p:spPr/>
        <p:txBody>
          <a:bodyPr>
            <a:normAutofit/>
          </a:bodyPr>
          <a:lstStyle/>
          <a:p>
            <a:pPr marL="0" indent="0" algn="just">
              <a:buNone/>
            </a:pPr>
            <a:r>
              <a:rPr lang="cs-CZ" sz="3200" dirty="0"/>
              <a:t>	„</a:t>
            </a:r>
            <a:r>
              <a:rPr lang="en-US" sz="3200" dirty="0"/>
              <a:t>Confined in one of these cells, every motion of the limbs, and every muscle of the face exposed to view, what </a:t>
            </a:r>
            <a:r>
              <a:rPr lang="en-US" sz="3200" dirty="0" err="1"/>
              <a:t>pretence</a:t>
            </a:r>
            <a:r>
              <a:rPr lang="en-US" sz="3200" dirty="0"/>
              <a:t> could there be for exposing to this hardship the most boisterous malefactor? Indulged with perfect liberty within the space allotted to him, in what worse way could he vent his rage, than by beating his head against the walls? and who but himself would be a sufferer by such folly? Noise, the only offence by which a man thus engaged could render himself troublesome</a:t>
            </a:r>
            <a:r>
              <a:rPr lang="cs-CZ" sz="3200" dirty="0"/>
              <a:t>.“ (</a:t>
            </a:r>
            <a:r>
              <a:rPr lang="cs-CZ" sz="3200" dirty="0" err="1"/>
              <a:t>Seventh</a:t>
            </a:r>
            <a:r>
              <a:rPr lang="cs-CZ" sz="3200" dirty="0"/>
              <a:t> </a:t>
            </a:r>
            <a:r>
              <a:rPr lang="cs-CZ" sz="3200" dirty="0" err="1"/>
              <a:t>Letter</a:t>
            </a:r>
            <a:r>
              <a:rPr lang="cs-CZ" sz="3200" dirty="0"/>
              <a:t>)</a:t>
            </a:r>
            <a:endParaRPr lang="en-GB" sz="3200" dirty="0"/>
          </a:p>
        </p:txBody>
      </p:sp>
    </p:spTree>
    <p:extLst>
      <p:ext uri="{BB962C8B-B14F-4D97-AF65-F5344CB8AC3E}">
        <p14:creationId xmlns:p14="http://schemas.microsoft.com/office/powerpoint/2010/main" val="3418480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fr-FR" sz="4800" dirty="0" smtClean="0"/>
              <a:t>The Gravity model</a:t>
            </a:r>
            <a:endParaRPr lang="cs-CZ" sz="4800"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4083" y="747258"/>
            <a:ext cx="4965663" cy="4965663"/>
          </a:xfrm>
        </p:spPr>
      </p:pic>
      <p:sp>
        <p:nvSpPr>
          <p:cNvPr id="4" name="Zástupný symbol pro text 3"/>
          <p:cNvSpPr>
            <a:spLocks noGrp="1"/>
          </p:cNvSpPr>
          <p:nvPr>
            <p:ph type="body" sz="half" idx="2"/>
          </p:nvPr>
        </p:nvSpPr>
        <p:spPr>
          <a:xfrm>
            <a:off x="839788" y="2804844"/>
            <a:ext cx="3932237" cy="3064143"/>
          </a:xfrm>
        </p:spPr>
        <p:txBody>
          <a:bodyPr/>
          <a:lstStyle/>
          <a:p>
            <a:r>
              <a:rPr lang="en-US" sz="2400" dirty="0" smtClean="0"/>
              <a:t>Centre – colonial metropole</a:t>
            </a:r>
          </a:p>
          <a:p>
            <a:r>
              <a:rPr lang="en-US" sz="2400" dirty="0" smtClean="0"/>
              <a:t>Periphery – colonies</a:t>
            </a:r>
          </a:p>
          <a:p>
            <a:r>
              <a:rPr lang="en-US" sz="2400" dirty="0" smtClean="0"/>
              <a:t>Force centripetal</a:t>
            </a:r>
          </a:p>
          <a:p>
            <a:r>
              <a:rPr lang="en-US" sz="2400" dirty="0" smtClean="0"/>
              <a:t>Force centrifugal </a:t>
            </a:r>
          </a:p>
          <a:p>
            <a:endParaRPr lang="cs-CZ" dirty="0"/>
          </a:p>
        </p:txBody>
      </p:sp>
    </p:spTree>
    <p:extLst>
      <p:ext uri="{BB962C8B-B14F-4D97-AF65-F5344CB8AC3E}">
        <p14:creationId xmlns:p14="http://schemas.microsoft.com/office/powerpoint/2010/main" val="95676092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TotalTime>
  <Words>431</Words>
  <Application>Microsoft Office PowerPoint</Application>
  <PresentationFormat>Širokoúhlá obrazovka</PresentationFormat>
  <Paragraphs>52</Paragraphs>
  <Slides>21</Slides>
  <Notes>0</Notes>
  <HiddenSlides>0</HiddenSlides>
  <MMClips>0</MMClips>
  <ScaleCrop>false</ScaleCrop>
  <HeadingPairs>
    <vt:vector size="6" baseType="variant">
      <vt:variant>
        <vt:lpstr>Použitá písma</vt:lpstr>
      </vt:variant>
      <vt:variant>
        <vt:i4>5</vt:i4>
      </vt:variant>
      <vt:variant>
        <vt:lpstr>Motiv</vt:lpstr>
      </vt:variant>
      <vt:variant>
        <vt:i4>8</vt:i4>
      </vt:variant>
      <vt:variant>
        <vt:lpstr>Nadpisy snímků</vt:lpstr>
      </vt:variant>
      <vt:variant>
        <vt:i4>21</vt:i4>
      </vt:variant>
    </vt:vector>
  </HeadingPairs>
  <TitlesOfParts>
    <vt:vector size="34" baseType="lpstr">
      <vt:lpstr>Arial</vt:lpstr>
      <vt:lpstr>Avenir Next LT Pro</vt:lpstr>
      <vt:lpstr>Calibri</vt:lpstr>
      <vt:lpstr>Calibri Light</vt:lpstr>
      <vt:lpstr>Times New Roman</vt:lpstr>
      <vt:lpstr>Motiv Office</vt:lpstr>
      <vt:lpstr>Thème Office</vt:lpstr>
      <vt:lpstr>1_Thème Office</vt:lpstr>
      <vt:lpstr>2_Thème Office</vt:lpstr>
      <vt:lpstr>3_Thème Office</vt:lpstr>
      <vt:lpstr>4_Thème Office</vt:lpstr>
      <vt:lpstr>5_Thème Office</vt:lpstr>
      <vt:lpstr>6_Thème Office</vt:lpstr>
      <vt:lpstr>Négritude and  the gravity model</vt:lpstr>
      <vt:lpstr>Jeremy Bentham’s PANOPTICON</vt:lpstr>
      <vt:lpstr>The construction of Panopticon</vt:lpstr>
      <vt:lpstr>The Destiny of Panopticon</vt:lpstr>
      <vt:lpstr>Prisoner and his being</vt:lpstr>
      <vt:lpstr>Most accomplished Panopticon  Cuban prison Presidio Modelo</vt:lpstr>
      <vt:lpstr>Prezentace aplikace PowerPoint</vt:lpstr>
      <vt:lpstr>Panopticon; or the Inspection-House by Jeremy Bentham, 1787</vt:lpstr>
      <vt:lpstr>The Gravity model</vt:lpstr>
      <vt:lpstr>W. E. B. du Bois, Striving of the Negro people,  The Atlantic, 1897</vt:lpstr>
      <vt:lpstr>Decentralisation in the metropole – Paris </vt:lpstr>
      <vt:lpstr>First black revues</vt:lpstr>
      <vt:lpstr>Négritude (Blackness; Černošství; Černošskost, Negerství)</vt:lpstr>
      <vt:lpstr>Black movement is noticed</vt:lpstr>
      <vt:lpstr>La décentralisation /  la dépériphérisation ? </vt:lpstr>
      <vt:lpstr>Aimé Césaire, Discours sur le colonialisme, 1950 Rozprava o kolonialismu, 2011</vt:lpstr>
      <vt:lpstr>Prezentace aplikace PowerPoint</vt:lpstr>
      <vt:lpstr>Prezentace aplikace PowerPoint</vt:lpstr>
      <vt:lpstr>"Emotion is Negro, just as reason is Hellenic”  Ce que l’homme noir apporte, 1939</vt:lpstr>
      <vt:lpstr>Wole Soyinka</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Négritude and  the gravity model</dc:title>
  <dc:creator>FFUK</dc:creator>
  <cp:lastModifiedBy>FFUK</cp:lastModifiedBy>
  <cp:revision>15</cp:revision>
  <dcterms:created xsi:type="dcterms:W3CDTF">2021-03-02T20:07:30Z</dcterms:created>
  <dcterms:modified xsi:type="dcterms:W3CDTF">2021-03-07T16:40:56Z</dcterms:modified>
</cp:coreProperties>
</file>