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Druhá přednáška – prameny správního práva, administrativně právní vztahy, základy organizace veřejné správy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prameny</a:t>
            </a:r>
            <a:r>
              <a:rPr lang="cs-CZ" sz="2400" dirty="0" smtClean="0"/>
              <a:t> </a:t>
            </a:r>
            <a:r>
              <a:rPr lang="cs-CZ" sz="3200" b="1" dirty="0" smtClean="0"/>
              <a:t>– </a:t>
            </a:r>
            <a:r>
              <a:rPr lang="cs-CZ" sz="2400" b="1" dirty="0" smtClean="0"/>
              <a:t>PUBLIKACE PRÁVNÍCH PŘEDPISŮ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publikace je </a:t>
            </a:r>
            <a:r>
              <a:rPr lang="cs-CZ" b="1" dirty="0" smtClean="0"/>
              <a:t>podmínkou platnosti právních předpisů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Zajišťuje se jí </a:t>
            </a:r>
            <a:r>
              <a:rPr lang="cs-CZ" b="1" dirty="0" smtClean="0"/>
              <a:t>veřejná dostupnost </a:t>
            </a:r>
            <a:r>
              <a:rPr lang="cs-CZ" dirty="0" smtClean="0"/>
              <a:t>předpisů</a:t>
            </a:r>
            <a:r>
              <a:rPr lang="cs-CZ" b="1" dirty="0" smtClean="0"/>
              <a:t> v úředně ověřeném znění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Úprava – zákon č. 309/1999 Sb. o Sbírce zákonů a o Sbírce mezinárodních smluv</a:t>
            </a:r>
          </a:p>
          <a:p>
            <a:pPr>
              <a:buNone/>
            </a:pPr>
            <a:r>
              <a:rPr lang="cs-CZ" sz="2400" b="1" dirty="0" smtClean="0"/>
              <a:t>Ve Sbírce zákonů („Sb.“) </a:t>
            </a:r>
            <a:r>
              <a:rPr lang="cs-CZ" sz="2400" dirty="0" smtClean="0"/>
              <a:t>se publikují: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Ústavní a jiné zákony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Zákonná opatření senátu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Nařízení vlády</a:t>
            </a:r>
          </a:p>
          <a:p>
            <a:pPr marL="457200" indent="-457200">
              <a:buAutoNum type="alphaLcParenR"/>
            </a:pPr>
            <a:r>
              <a:rPr lang="cs-CZ" sz="2400" dirty="0" smtClean="0"/>
              <a:t>Právní předpisy vydávané ministerstvy  a ostatními ústředními správními úřady, právní předpisy jiných správních úřadů a práv. osob, pokud mají celostátní působnost (tj. „vyhlášky“)</a:t>
            </a:r>
          </a:p>
          <a:p>
            <a:pPr marL="457200" indent="-457200">
              <a:buNone/>
            </a:pPr>
            <a:r>
              <a:rPr lang="cs-CZ" sz="2400" b="1" dirty="0" smtClean="0"/>
              <a:t>Ve Sbírce mezinárodních smluv („Sb. m. s.“) </a:t>
            </a:r>
            <a:r>
              <a:rPr lang="cs-CZ" sz="2400" dirty="0" smtClean="0"/>
              <a:t>se publikují:</a:t>
            </a:r>
          </a:p>
          <a:p>
            <a:pPr marL="457200" indent="-457200">
              <a:buNone/>
            </a:pPr>
            <a:r>
              <a:rPr lang="cs-CZ" sz="2400" dirty="0" smtClean="0"/>
              <a:t>Mezinárodní smlouvy, jimiž je ČR vázána, oznámení o jejich výpovědi apod.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 smtClean="0"/>
              <a:t>Obce publikují předpisy vyvěšením na úřední desce a fakultativně způsobem v místě obvyklým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400" dirty="0" smtClean="0"/>
              <a:t>Kraje publikují předpisy  ve Věstníku právních předpisů kraje (Sbírka právních předpisů hlavního města Prahy) a v naléhavých případech na úředních deskách</a:t>
            </a:r>
          </a:p>
          <a:p>
            <a:pPr marL="457200" indent="-457200">
              <a:buNone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Správní právo – </a:t>
            </a:r>
            <a:r>
              <a:rPr lang="cs-CZ" sz="5400" b="1" dirty="0" smtClean="0"/>
              <a:t>prameny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b="1" dirty="0" smtClean="0"/>
              <a:t>Druhy pramenů správního práva:</a:t>
            </a:r>
          </a:p>
          <a:p>
            <a:endParaRPr lang="cs-CZ" sz="2400" dirty="0" smtClean="0"/>
          </a:p>
          <a:p>
            <a:r>
              <a:rPr lang="cs-CZ" sz="2600" b="1" dirty="0" smtClean="0"/>
              <a:t>Ústava a </a:t>
            </a:r>
            <a:r>
              <a:rPr lang="cs-CZ" sz="2900" b="1" dirty="0" smtClean="0"/>
              <a:t>úst. zákony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Prameny mezinárodního práva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Právo EU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Obecné principy a zásady správního práva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Zákony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Nařízení</a:t>
            </a:r>
          </a:p>
          <a:p>
            <a:endParaRPr lang="cs-CZ" sz="2900" b="1" dirty="0" smtClean="0"/>
          </a:p>
          <a:p>
            <a:r>
              <a:rPr lang="cs-CZ" sz="2900" b="1" dirty="0" smtClean="0"/>
              <a:t>Obecně záva</a:t>
            </a:r>
            <a:r>
              <a:rPr lang="cs-CZ" sz="2600" b="1" dirty="0" smtClean="0"/>
              <a:t>zné vyhlášky územní samosprávy v oblasti samosprávy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2400" dirty="0" smtClean="0"/>
              <a:t>Správní právo – prameny – </a:t>
            </a:r>
            <a:r>
              <a:rPr lang="cs-CZ" sz="3200" b="1" dirty="0" smtClean="0"/>
              <a:t>ústava a ústavní zákony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200" b="1" i="1" dirty="0" smtClean="0"/>
              <a:t>Ústava</a:t>
            </a:r>
            <a:r>
              <a:rPr lang="cs-CZ" sz="2200" b="1" dirty="0" smtClean="0"/>
              <a:t> (ústavní zákon České národní rady ze dne 16. prosince 1992, č.1/1993 Sb. Ústava České republiky) </a:t>
            </a:r>
            <a:r>
              <a:rPr lang="cs-CZ" sz="2200" b="1" i="1" dirty="0" smtClean="0"/>
              <a:t>a </a:t>
            </a:r>
            <a:r>
              <a:rPr lang="cs-CZ" sz="2400" b="1" i="1" dirty="0" smtClean="0"/>
              <a:t>ústavní zákony </a:t>
            </a:r>
            <a:endParaRPr lang="cs-CZ" sz="2200" b="1" i="1" dirty="0" smtClean="0"/>
          </a:p>
          <a:p>
            <a:pPr>
              <a:buNone/>
            </a:pPr>
            <a:endParaRPr lang="cs-CZ" sz="2200" b="1" dirty="0" smtClean="0"/>
          </a:p>
          <a:p>
            <a:pPr>
              <a:buNone/>
            </a:pPr>
            <a:r>
              <a:rPr lang="cs-CZ" sz="2400" b="1" i="1" dirty="0" smtClean="0"/>
              <a:t>Ústavní pořádek</a:t>
            </a:r>
            <a:r>
              <a:rPr lang="cs-CZ" sz="2100" b="1" i="1" dirty="0" smtClean="0"/>
              <a:t>:	</a:t>
            </a:r>
          </a:p>
          <a:p>
            <a:pPr>
              <a:buNone/>
            </a:pPr>
            <a:r>
              <a:rPr lang="cs-CZ" sz="2100" b="1" dirty="0" smtClean="0"/>
              <a:t>Čl.112</a:t>
            </a:r>
          </a:p>
          <a:p>
            <a:pPr algn="just">
              <a:buNone/>
            </a:pPr>
            <a:r>
              <a:rPr lang="cs-CZ" sz="2100" b="1" dirty="0" smtClean="0"/>
              <a:t> (1) Ústavní pořádek České republiky tvoří tato </a:t>
            </a:r>
            <a:r>
              <a:rPr lang="cs-CZ" sz="2100" b="1" u="sng" dirty="0" smtClean="0"/>
              <a:t>Ústava, Listina základních práv a svobod</a:t>
            </a:r>
            <a:r>
              <a:rPr lang="cs-CZ" sz="2100" b="1" dirty="0" smtClean="0"/>
              <a:t>, </a:t>
            </a:r>
            <a:r>
              <a:rPr lang="cs-CZ" sz="2100" b="1" u="sng" dirty="0" smtClean="0"/>
              <a:t>ústavní zákony </a:t>
            </a:r>
            <a:r>
              <a:rPr lang="cs-CZ" sz="2100" b="1" dirty="0" smtClean="0"/>
              <a:t>přijaté podle této Ústavy a ústavní zákony Národního shromáždění Československé republiky, Federálního shromáždění Československé socialistické republiky a České národní rady upravující státní hranice České republiky a ústavní zákony České národní rady přijaté po 6. červnu 1992.</a:t>
            </a:r>
          </a:p>
          <a:p>
            <a:pPr algn="just">
              <a:buNone/>
            </a:pPr>
            <a:endParaRPr lang="cs-CZ" sz="2100" b="1" dirty="0" smtClean="0"/>
          </a:p>
          <a:p>
            <a:pPr algn="just">
              <a:buNone/>
            </a:pPr>
            <a:r>
              <a:rPr lang="cs-CZ" sz="2400" b="1" i="1" dirty="0" smtClean="0"/>
              <a:t>Listina základních práv a svobod </a:t>
            </a:r>
            <a:r>
              <a:rPr lang="cs-CZ" sz="2100" b="1" dirty="0" smtClean="0"/>
              <a:t>–  původně ústavní zákon Federálního shromáždění ze dne 9.ledna 1991 č. 23/1991 Sb., kterým se uvozuje Listina základních práv a svobod jako ústavní zákon Federálního shromáždění České a Slovenské Federativní Republiky, následná </a:t>
            </a:r>
            <a:r>
              <a:rPr lang="cs-CZ" sz="2100" b="1" dirty="0" err="1" smtClean="0"/>
              <a:t>republikace</a:t>
            </a:r>
            <a:r>
              <a:rPr lang="cs-CZ" sz="2100" b="1" dirty="0" smtClean="0"/>
              <a:t>: USNESENÍ předsednictva České národní rady ze dne 16. prosince 1992 č. 2/1993 Sb.  o vyhlášení Listiny základních práv a svobod jako součásti ústavního pořádku České republiky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Základní úprava postavení veř. správy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úprava dělby moci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kodifikace principu legality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katalog základních lidských práv a svobod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Nejvyšší právní síla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Ochrana ústavnosti – ustavní soudnictví </a:t>
            </a:r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Správní právo – prameny – </a:t>
            </a:r>
            <a:r>
              <a:rPr lang="cs-CZ" sz="2800" b="1" dirty="0" smtClean="0"/>
              <a:t>pravidla mezinárodního práva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Obecná povinnost státu plnit povinnosti a dodržovat závazky plynoucí z mezinárodního práva </a:t>
            </a:r>
          </a:p>
          <a:p>
            <a:r>
              <a:rPr lang="cs-CZ" sz="1600" b="1" dirty="0" smtClean="0"/>
              <a:t>Existence mezinárodních vztahů, a mezinárodního společenství</a:t>
            </a:r>
          </a:p>
          <a:p>
            <a:r>
              <a:rPr lang="cs-CZ" sz="1600" b="1" dirty="0" smtClean="0"/>
              <a:t>Vztah mezinárodního práva a vnitrostátního práva upravuje ústavní právo:</a:t>
            </a:r>
          </a:p>
          <a:p>
            <a:pPr>
              <a:buNone/>
            </a:pPr>
            <a:r>
              <a:rPr lang="cs-CZ" sz="1400" b="1" dirty="0" smtClean="0"/>
              <a:t>a) Čl. 5, odst. 2 úst. zákona ČNR č.4/1993 Sb. (o opatřeních souvisejících se zánikem federace) – nástupnictví ČR </a:t>
            </a:r>
          </a:p>
          <a:p>
            <a:pPr>
              <a:buNone/>
            </a:pPr>
            <a:r>
              <a:rPr lang="cs-CZ" sz="1100" b="1" dirty="0" smtClean="0"/>
              <a:t>	„Česká republika přebírá práva a závazky neuvedené v čl. 4, které pro Českou a Slovenskou Federativní Republiku ke dni jejího zániku vyplývaly z mezinárodního práva s výjimkou závazků České a Slovenské Federativní Republiky spojených s územím, na které se vztahovala svrchovanost České a Slovenské Federativní Republiky, ale nevztahuje se na ně svrchovanost České republiky………“</a:t>
            </a:r>
          </a:p>
          <a:p>
            <a:pPr>
              <a:buNone/>
            </a:pPr>
            <a:r>
              <a:rPr lang="cs-CZ" sz="1400" b="1" dirty="0" smtClean="0"/>
              <a:t>b) Původní čl. 10 Ústavy – dualistický model, </a:t>
            </a:r>
            <a:r>
              <a:rPr lang="cs-CZ" sz="1400" b="1" dirty="0" err="1" smtClean="0"/>
              <a:t>suprapozitivní</a:t>
            </a:r>
            <a:r>
              <a:rPr lang="cs-CZ" sz="1400" b="1" dirty="0" smtClean="0"/>
              <a:t> postavení </a:t>
            </a:r>
            <a:r>
              <a:rPr lang="cs-CZ" sz="1400" b="1" dirty="0" err="1" smtClean="0"/>
              <a:t>mezinár</a:t>
            </a:r>
            <a:r>
              <a:rPr lang="cs-CZ" sz="1400" b="1" dirty="0" smtClean="0"/>
              <a:t>. Smluv o ZKLP:</a:t>
            </a:r>
          </a:p>
          <a:p>
            <a:pPr>
              <a:buNone/>
            </a:pPr>
            <a:r>
              <a:rPr lang="cs-CZ" sz="1100" b="1" dirty="0" smtClean="0"/>
              <a:t>	„Ratifikované a vyhlášené mezinárodní smlouvy o lidských právech a základních svobodách, jimiž je Česká republika vázána, jsou bezprostředně závazné a mají přednost před zákonem.“</a:t>
            </a:r>
          </a:p>
          <a:p>
            <a:pPr>
              <a:buNone/>
            </a:pPr>
            <a:r>
              <a:rPr lang="cs-CZ" sz="1400" b="1" dirty="0" smtClean="0"/>
              <a:t>c) Dnešní čl. 10 Ústavy - tendence k monistickému modelu, aplikační přednost:</a:t>
            </a:r>
          </a:p>
          <a:p>
            <a:pPr>
              <a:buNone/>
            </a:pPr>
            <a:r>
              <a:rPr lang="cs-CZ" sz="1100" b="1" dirty="0" smtClean="0"/>
              <a:t>	„Vyhlášené mezinárodní smlouvy, k jejichž ratifikaci dal Parlament souhlas a jimiž je Česká republika vázána, jsou součástí právního řádu; stanoví-li mezinárodní smlouva něco jiného než zákon, použije se mezinárodní smlouva.“</a:t>
            </a:r>
          </a:p>
          <a:p>
            <a:pPr>
              <a:buNone/>
            </a:pPr>
            <a:r>
              <a:rPr lang="cs-CZ" sz="1400" b="1" dirty="0" smtClean="0"/>
              <a:t>d) Tzv. „</a:t>
            </a:r>
            <a:r>
              <a:rPr lang="cs-CZ" sz="1400" b="1" dirty="0" err="1" smtClean="0"/>
              <a:t>euronovela</a:t>
            </a:r>
            <a:r>
              <a:rPr lang="cs-CZ" sz="1400" b="1" dirty="0" smtClean="0"/>
              <a:t>“ Ústavy (změny 2002-2003):</a:t>
            </a:r>
          </a:p>
          <a:p>
            <a:pPr>
              <a:buNone/>
            </a:pPr>
            <a:endParaRPr lang="cs-CZ" sz="1100" b="1" dirty="0" smtClean="0"/>
          </a:p>
          <a:p>
            <a:pPr>
              <a:buNone/>
            </a:pPr>
            <a:r>
              <a:rPr lang="cs-CZ" sz="1100" b="1" dirty="0" smtClean="0"/>
              <a:t>Čl.10a</a:t>
            </a:r>
          </a:p>
          <a:p>
            <a:pPr>
              <a:buNone/>
            </a:pPr>
            <a:r>
              <a:rPr lang="cs-CZ" sz="1100" b="1" dirty="0" smtClean="0"/>
              <a:t> (1) Mezinárodní smlouvou mohou být některé pravomoci orgánů České republiky přeneseny na mezinárodní organizaci nebo instituci.</a:t>
            </a:r>
          </a:p>
          <a:p>
            <a:pPr>
              <a:buNone/>
            </a:pPr>
            <a:r>
              <a:rPr lang="cs-CZ" sz="1100" b="1" dirty="0" smtClean="0"/>
              <a:t> (2) K ratifikaci mezinárodní smlouvy uvedené v odstavci 1 je třeba souhlasu Parlamentu, nestanoví-li ústavní zákon, že k ratifikaci je třeba souhlasu daného v referendu.</a:t>
            </a:r>
          </a:p>
          <a:p>
            <a:pPr>
              <a:buNone/>
            </a:pPr>
            <a:endParaRPr lang="cs-CZ" sz="1100" b="1" dirty="0" smtClean="0"/>
          </a:p>
          <a:p>
            <a:pPr>
              <a:buNone/>
            </a:pPr>
            <a:r>
              <a:rPr lang="cs-CZ" sz="1100" b="1" dirty="0" smtClean="0"/>
              <a:t>Čl.10b</a:t>
            </a:r>
          </a:p>
          <a:p>
            <a:pPr>
              <a:buNone/>
            </a:pPr>
            <a:r>
              <a:rPr lang="cs-CZ" sz="1100" b="1" dirty="0" smtClean="0"/>
              <a:t> (1) Vláda pravidelně a předem informuje Parlament o otázkách souvisejících se závazky vyplývajícími z členství České republiky v mezinárodní organizaci nebo instituci uvedené v čl. 10a.</a:t>
            </a:r>
          </a:p>
          <a:p>
            <a:pPr>
              <a:buNone/>
            </a:pPr>
            <a:r>
              <a:rPr lang="cs-CZ" sz="1100" b="1" dirty="0" smtClean="0"/>
              <a:t> (2) Komory Parlamentu se vyjadřují k připravovaným rozhodnutím takové mezinárodní organizace nebo instituce způsobem, který stanoví jejich jednací řády.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Správní právo – prameny – </a:t>
            </a:r>
            <a:r>
              <a:rPr lang="cs-CZ" sz="3600" b="1" dirty="0" smtClean="0"/>
              <a:t>EVROPSKÉ 	PRÁVO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/>
              <a:t>základem </a:t>
            </a:r>
            <a:r>
              <a:rPr lang="cs-CZ" sz="2400" b="1" dirty="0" smtClean="0"/>
              <a:t>Montánní unie </a:t>
            </a:r>
            <a:r>
              <a:rPr lang="cs-CZ" sz="2400" dirty="0" smtClean="0"/>
              <a:t>a </a:t>
            </a:r>
            <a:r>
              <a:rPr lang="cs-CZ" sz="2400" b="1" dirty="0" smtClean="0"/>
              <a:t>Evropské hospodářské společenství </a:t>
            </a:r>
          </a:p>
          <a:p>
            <a:pPr>
              <a:buNone/>
            </a:pPr>
            <a:r>
              <a:rPr lang="cs-CZ" sz="2400" b="1" dirty="0" smtClean="0"/>
              <a:t>Výklad Soudního dvora evropské unie (SDEU):</a:t>
            </a:r>
          </a:p>
          <a:p>
            <a:pPr>
              <a:buNone/>
            </a:pPr>
            <a:r>
              <a:rPr lang="cs-CZ" sz="2400" b="1" dirty="0" smtClean="0"/>
              <a:t>Smlouva o založení EHS = svébytný právní řád, který se stává součástí právních řádů členských států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ES (SES) – </a:t>
            </a:r>
            <a:r>
              <a:rPr lang="cs-CZ" sz="2000" b="1" dirty="0" err="1" smtClean="0">
                <a:solidFill>
                  <a:srgbClr val="0070C0"/>
                </a:solidFill>
              </a:rPr>
              <a:t>komunitární</a:t>
            </a:r>
            <a:r>
              <a:rPr lang="cs-CZ" sz="2000" b="1" dirty="0" smtClean="0">
                <a:solidFill>
                  <a:srgbClr val="0070C0"/>
                </a:solidFill>
              </a:rPr>
              <a:t>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Smlouva o založení EU (SEU) – unijní právo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+ Smlouva o fungování EU (SFEU)</a:t>
            </a:r>
          </a:p>
          <a:p>
            <a:pPr>
              <a:buNone/>
            </a:pPr>
            <a:r>
              <a:rPr lang="cs-CZ" sz="2400" b="1" dirty="0" smtClean="0"/>
              <a:t>Vliv Evropské úmluvy o ochraně lidských práv a základních svobod (není právem EU)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Směrnice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Nařízení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Doporučení 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sz="2400" b="1" dirty="0"/>
          </a:p>
        </p:txBody>
      </p:sp>
      <p:sp>
        <p:nvSpPr>
          <p:cNvPr id="5" name="Čárový popisek 1 4"/>
          <p:cNvSpPr/>
          <p:nvPr/>
        </p:nvSpPr>
        <p:spPr>
          <a:xfrm>
            <a:off x="6084168" y="3356992"/>
            <a:ext cx="2448272" cy="792088"/>
          </a:xfrm>
          <a:prstGeom prst="borderCallout1">
            <a:avLst>
              <a:gd name="adj1" fmla="val 53522"/>
              <a:gd name="adj2" fmla="val -1842"/>
              <a:gd name="adj3" fmla="val 54083"/>
              <a:gd name="adj4" fmla="val -12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Primární právo</a:t>
            </a:r>
            <a:endParaRPr lang="cs-CZ" dirty="0"/>
          </a:p>
        </p:txBody>
      </p:sp>
      <p:sp>
        <p:nvSpPr>
          <p:cNvPr id="6" name="Pravá složená závorka 5"/>
          <p:cNvSpPr/>
          <p:nvPr/>
        </p:nvSpPr>
        <p:spPr>
          <a:xfrm>
            <a:off x="5436096" y="3356992"/>
            <a:ext cx="432048" cy="8640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Čárový popisek 1 6"/>
          <p:cNvSpPr/>
          <p:nvPr/>
        </p:nvSpPr>
        <p:spPr>
          <a:xfrm>
            <a:off x="3347864" y="5085184"/>
            <a:ext cx="3024336" cy="648072"/>
          </a:xfrm>
          <a:prstGeom prst="borderCallout1">
            <a:avLst>
              <a:gd name="adj1" fmla="val 45949"/>
              <a:gd name="adj2" fmla="val -683"/>
              <a:gd name="adj3" fmla="val 68301"/>
              <a:gd name="adj4" fmla="val -288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Sekundární právo</a:t>
            </a:r>
            <a:endParaRPr lang="cs-CZ" dirty="0"/>
          </a:p>
        </p:txBody>
      </p:sp>
      <p:sp>
        <p:nvSpPr>
          <p:cNvPr id="8" name="Pravá složená závorka 7"/>
          <p:cNvSpPr/>
          <p:nvPr/>
        </p:nvSpPr>
        <p:spPr>
          <a:xfrm>
            <a:off x="2123728" y="4941168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Správní právo – prameny </a:t>
            </a:r>
            <a:r>
              <a:rPr lang="cs-CZ" sz="1800" b="1" dirty="0" smtClean="0"/>
              <a:t>– </a:t>
            </a:r>
            <a:r>
              <a:rPr lang="cs-CZ" sz="2400" b="1" dirty="0" smtClean="0"/>
              <a:t>Obecné principy a zásady správního práva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Obecné principy a zásady správního práva: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Nejsou pramenem práva </a:t>
            </a:r>
            <a:r>
              <a:rPr lang="cs-CZ" sz="2800" dirty="0" smtClean="0"/>
              <a:t>sami o sobě, pokud nejsou do pramene vtěleny, ale hrají významnou </a:t>
            </a:r>
            <a:r>
              <a:rPr lang="cs-CZ" sz="2800" b="1" dirty="0" smtClean="0"/>
              <a:t>roli výkladovou, doplňující, pomocnou</a:t>
            </a:r>
            <a:r>
              <a:rPr lang="cs-CZ" sz="2800" dirty="0" smtClean="0"/>
              <a:t>, vedou k </a:t>
            </a:r>
            <a:r>
              <a:rPr lang="cs-CZ" sz="2800" b="1" dirty="0" smtClean="0"/>
              <a:t>zajišťování spravedlnosti při rozhodování</a:t>
            </a:r>
          </a:p>
          <a:p>
            <a:pPr>
              <a:buNone/>
            </a:pPr>
            <a:r>
              <a:rPr lang="cs-CZ" sz="2800" dirty="0" smtClean="0"/>
              <a:t>	</a:t>
            </a:r>
          </a:p>
          <a:p>
            <a:pPr>
              <a:buNone/>
            </a:pPr>
            <a:r>
              <a:rPr lang="cs-CZ" sz="2800" dirty="0" smtClean="0"/>
              <a:t>Často jsou vyjádřeny ústavně nebo v mezinárodních smlouvách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Správní právo – prameny – </a:t>
            </a:r>
            <a:r>
              <a:rPr lang="cs-CZ" sz="5300" b="1" dirty="0" smtClean="0"/>
              <a:t>ZÁKONY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Zákony</a:t>
            </a:r>
          </a:p>
          <a:p>
            <a:r>
              <a:rPr lang="cs-CZ" dirty="0" smtClean="0"/>
              <a:t>Jsou dominujícími prameny</a:t>
            </a:r>
          </a:p>
          <a:p>
            <a:r>
              <a:rPr lang="cs-CZ" dirty="0" smtClean="0"/>
              <a:t>Silná demokratická legitimace (projev suverenity lidu) – vydává je přímo volený zákonodárný sbor</a:t>
            </a:r>
          </a:p>
          <a:p>
            <a:r>
              <a:rPr lang="cs-CZ" dirty="0" smtClean="0"/>
              <a:t>Zásada neomezené legislativní pravomoci Parlamentu</a:t>
            </a:r>
          </a:p>
          <a:p>
            <a:r>
              <a:rPr lang="cs-CZ" dirty="0" smtClean="0"/>
              <a:t>Princip tzv. „výhrady zákona“</a:t>
            </a:r>
          </a:p>
          <a:p>
            <a:r>
              <a:rPr lang="cs-CZ" dirty="0" smtClean="0"/>
              <a:t>Zákon je základem činnosti správy, správa nesmí být vykonávána </a:t>
            </a:r>
            <a:r>
              <a:rPr lang="cs-CZ" dirty="0" err="1" smtClean="0"/>
              <a:t>praeter</a:t>
            </a:r>
            <a:r>
              <a:rPr lang="cs-CZ" dirty="0" smtClean="0"/>
              <a:t> legem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Správní právo – prameny – </a:t>
            </a:r>
            <a:r>
              <a:rPr lang="cs-CZ" sz="4900" b="1" dirty="0" smtClean="0"/>
              <a:t>NAŘÍZENÍ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/>
              <a:t>Obecná </a:t>
            </a:r>
            <a:r>
              <a:rPr lang="cs-CZ" sz="2400" b="1" dirty="0" smtClean="0"/>
              <a:t>forma </a:t>
            </a:r>
            <a:r>
              <a:rPr lang="cs-CZ" sz="2400" b="1" dirty="0" err="1" smtClean="0"/>
              <a:t>normotvorby</a:t>
            </a:r>
            <a:r>
              <a:rPr lang="cs-CZ" sz="2400" b="1" dirty="0" smtClean="0"/>
              <a:t> veřejné správy a jí svěřené pravomoci </a:t>
            </a:r>
            <a:r>
              <a:rPr lang="cs-CZ" sz="2400" dirty="0" smtClean="0"/>
              <a:t>upravovat obecně závaznými normami společenské vztahy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Atribut </a:t>
            </a:r>
            <a:r>
              <a:rPr lang="cs-CZ" sz="2400" b="1" dirty="0" smtClean="0"/>
              <a:t>výkonné moci </a:t>
            </a:r>
            <a:r>
              <a:rPr lang="cs-CZ" sz="2400" dirty="0" smtClean="0"/>
              <a:t>(tj. exekutivy)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Nesmí být </a:t>
            </a:r>
            <a:r>
              <a:rPr lang="cs-CZ" sz="2400" dirty="0" err="1" smtClean="0"/>
              <a:t>praeter</a:t>
            </a:r>
            <a:r>
              <a:rPr lang="cs-CZ" sz="2400" dirty="0" smtClean="0"/>
              <a:t> legem naopak vždy </a:t>
            </a:r>
            <a:r>
              <a:rPr lang="cs-CZ" sz="2400" b="1" dirty="0" err="1" smtClean="0"/>
              <a:t>intra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et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secundum</a:t>
            </a:r>
            <a:r>
              <a:rPr lang="cs-CZ" sz="2400" b="1" dirty="0" smtClean="0"/>
              <a:t> legem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Projev </a:t>
            </a:r>
            <a:r>
              <a:rPr lang="cs-CZ" sz="2400" b="1" dirty="0" smtClean="0"/>
              <a:t>delegované (odvozené </a:t>
            </a:r>
            <a:r>
              <a:rPr lang="cs-CZ" sz="2400" b="1" dirty="0" err="1" smtClean="0"/>
              <a:t>normotvorby</a:t>
            </a:r>
            <a:r>
              <a:rPr lang="cs-CZ" sz="24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Mají výhradně </a:t>
            </a:r>
            <a:r>
              <a:rPr lang="cs-CZ" sz="2400" b="1" dirty="0" smtClean="0"/>
              <a:t>obecný charakter a </a:t>
            </a:r>
            <a:r>
              <a:rPr lang="cs-CZ" sz="2400" dirty="0" smtClean="0"/>
              <a:t>rysy</a:t>
            </a:r>
            <a:r>
              <a:rPr lang="cs-CZ" sz="2400" b="1" dirty="0" smtClean="0"/>
              <a:t> rychlosti, operativnosti, specializace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Subjekt, který  je vydal je může </a:t>
            </a:r>
            <a:r>
              <a:rPr lang="cs-CZ" sz="2400" b="1" dirty="0" smtClean="0"/>
              <a:t>kdykoli změnit, nebo zrušit</a:t>
            </a:r>
          </a:p>
          <a:p>
            <a:pPr>
              <a:buFont typeface="Wingdings" pitchFamily="2" charset="2"/>
              <a:buChar char="Ø"/>
            </a:pPr>
            <a:r>
              <a:rPr lang="cs-CZ" sz="2500" dirty="0" smtClean="0"/>
              <a:t>Dle ústavy mají </a:t>
            </a:r>
            <a:r>
              <a:rPr lang="cs-CZ" sz="2500" b="1" dirty="0" smtClean="0"/>
              <a:t>oprávnění vydávat nařízení: </a:t>
            </a:r>
            <a:r>
              <a:rPr lang="cs-CZ" sz="2400" b="1" dirty="0" smtClean="0"/>
              <a:t>Vláda </a:t>
            </a:r>
            <a:r>
              <a:rPr lang="cs-CZ" sz="2400" dirty="0" smtClean="0"/>
              <a:t>(k provedení zákona a v jeho mezích)</a:t>
            </a:r>
            <a:r>
              <a:rPr lang="cs-CZ" sz="2500" dirty="0" smtClean="0"/>
              <a:t>, </a:t>
            </a:r>
            <a:r>
              <a:rPr lang="cs-CZ" sz="2500" b="1" dirty="0" smtClean="0"/>
              <a:t>ministerstva, jiné správní úřady a orgány územní samosprávy </a:t>
            </a:r>
            <a:r>
              <a:rPr lang="cs-CZ" sz="2500" dirty="0" smtClean="0"/>
              <a:t>(na základě zákona a v jeho mezích) </a:t>
            </a:r>
          </a:p>
          <a:p>
            <a:pPr>
              <a:buFont typeface="Wingdings" pitchFamily="2" charset="2"/>
              <a:buChar char="Ø"/>
            </a:pPr>
            <a:r>
              <a:rPr lang="cs-CZ" sz="2500" b="1" dirty="0" smtClean="0"/>
              <a:t>Ústavní zakotvení </a:t>
            </a:r>
            <a:r>
              <a:rPr lang="cs-CZ" sz="2500" dirty="0" smtClean="0"/>
              <a:t>kupř.</a:t>
            </a:r>
          </a:p>
          <a:p>
            <a:pPr lvl="1">
              <a:buNone/>
            </a:pPr>
            <a:endParaRPr lang="cs-CZ" sz="1600" b="1" dirty="0" smtClean="0"/>
          </a:p>
          <a:p>
            <a:pPr lvl="1">
              <a:buNone/>
            </a:pPr>
            <a:r>
              <a:rPr lang="cs-CZ" sz="1800" b="1" dirty="0" smtClean="0"/>
              <a:t>Čl.78  Ústavy</a:t>
            </a:r>
          </a:p>
          <a:p>
            <a:pPr lvl="1">
              <a:buNone/>
            </a:pPr>
            <a:r>
              <a:rPr lang="cs-CZ" sz="1800" b="1" dirty="0" smtClean="0"/>
              <a:t>„K provedení zákona a v jeho mezích je vláda oprávněna vydávat nařízení. Nařízení podepisuje předseda vlády a příslušný člen vlády.“</a:t>
            </a:r>
          </a:p>
          <a:p>
            <a:pPr lvl="1">
              <a:buNone/>
            </a:pPr>
            <a:endParaRPr lang="cs-CZ" sz="1800" b="1" dirty="0" smtClean="0"/>
          </a:p>
          <a:p>
            <a:pPr lvl="1">
              <a:buNone/>
            </a:pPr>
            <a:r>
              <a:rPr lang="cs-CZ" sz="1800" b="1" dirty="0" smtClean="0"/>
              <a:t>Čl.79  Ústavy</a:t>
            </a:r>
          </a:p>
          <a:p>
            <a:pPr lvl="1">
              <a:buNone/>
            </a:pPr>
            <a:r>
              <a:rPr lang="cs-CZ" sz="1800" b="1" dirty="0" smtClean="0"/>
              <a:t>(3) „Ministerstva, jiné správní úřady a orgány územní samosprávy mohou na základě a v mezích zákona vydávat právní předpisy, jsou-li k tomu zákonem zmocněny.“</a:t>
            </a:r>
          </a:p>
          <a:p>
            <a:pPr>
              <a:buFont typeface="Wingdings" pitchFamily="2" charset="2"/>
              <a:buChar char="Ø"/>
            </a:pPr>
            <a:endParaRPr lang="cs-CZ" sz="2400" b="1" dirty="0" smtClean="0"/>
          </a:p>
          <a:p>
            <a:pPr>
              <a:buNone/>
            </a:pPr>
            <a:endParaRPr lang="cs-CZ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Správní právo – prameny </a:t>
            </a:r>
            <a:r>
              <a:rPr lang="cs-CZ" b="1" dirty="0" smtClean="0"/>
              <a:t>– </a:t>
            </a:r>
            <a:r>
              <a:rPr lang="cs-CZ" sz="3100" b="1" dirty="0" smtClean="0"/>
              <a:t>OBECNĚ ZÁVAZNÉ VYHLÁŠKY ÚZEMNÍCH SAMOSPRÁVNÝCH CELKŮ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Forma </a:t>
            </a:r>
            <a:r>
              <a:rPr lang="cs-CZ" sz="2800" b="1" dirty="0" err="1" smtClean="0"/>
              <a:t>normotvorby</a:t>
            </a:r>
            <a:r>
              <a:rPr lang="cs-CZ" sz="2800" b="1" dirty="0" smtClean="0"/>
              <a:t> subjektů územní samosprávy </a:t>
            </a:r>
            <a:r>
              <a:rPr lang="cs-CZ" dirty="0" smtClean="0"/>
              <a:t> </a:t>
            </a:r>
            <a:r>
              <a:rPr lang="cs-CZ" sz="2800" dirty="0" smtClean="0"/>
              <a:t>(obce a kraje) a způsob </a:t>
            </a:r>
            <a:r>
              <a:rPr lang="cs-CZ" sz="2800" b="1" dirty="0" smtClean="0"/>
              <a:t>realizace práva na samosprávu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Náleží do </a:t>
            </a:r>
            <a:r>
              <a:rPr lang="cs-CZ" sz="2800" b="1" dirty="0" smtClean="0"/>
              <a:t>samostatné působnosti </a:t>
            </a:r>
            <a:r>
              <a:rPr lang="cs-CZ" sz="2800" dirty="0" smtClean="0"/>
              <a:t>územních samosprávných celků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/>
              <a:t>Ústavní základ čl. 104 Ústavy:</a:t>
            </a:r>
          </a:p>
          <a:p>
            <a:pPr>
              <a:buNone/>
            </a:pPr>
            <a:r>
              <a:rPr lang="cs-CZ" sz="1800" dirty="0" smtClean="0"/>
              <a:t> (3) „Zastupitelstva mohou v mezích své působnosti vydávat obecně závazné vyhlášky.“</a:t>
            </a:r>
          </a:p>
          <a:p>
            <a:pPr>
              <a:buFont typeface="Wingdings" pitchFamily="2" charset="2"/>
              <a:buChar char="Ø"/>
            </a:pPr>
            <a:r>
              <a:rPr lang="cs-CZ" sz="2200" b="1" dirty="0" smtClean="0"/>
              <a:t>Zákonná úprava působnosti:</a:t>
            </a:r>
          </a:p>
          <a:p>
            <a:pPr>
              <a:buNone/>
            </a:pPr>
            <a:r>
              <a:rPr lang="cs-CZ" sz="2200" b="1" dirty="0" smtClean="0"/>
              <a:t>	</a:t>
            </a:r>
            <a:r>
              <a:rPr lang="cs-CZ" sz="1800" b="1" dirty="0" smtClean="0"/>
              <a:t>Zákon č. 128/2000 Sb. o obcích („obecní zřízení“)</a:t>
            </a:r>
          </a:p>
          <a:p>
            <a:pPr>
              <a:buNone/>
            </a:pPr>
            <a:r>
              <a:rPr lang="cs-CZ" sz="1800" b="1" dirty="0" smtClean="0"/>
              <a:t>	</a:t>
            </a:r>
            <a:r>
              <a:rPr lang="cs-CZ" sz="1800" b="1" smtClean="0"/>
              <a:t>Zákon č</a:t>
            </a:r>
            <a:r>
              <a:rPr lang="cs-CZ" sz="1800" b="1" dirty="0" smtClean="0"/>
              <a:t>. 129/2000 Sb. Zákon o krajích (krajské zřízení)</a:t>
            </a: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	Zákon č. 131/2000 Sb. o hlavním městě Praze</a:t>
            </a:r>
          </a:p>
          <a:p>
            <a:pPr>
              <a:buFont typeface="Wingdings" pitchFamily="2" charset="2"/>
              <a:buChar char="Ø"/>
            </a:pPr>
            <a:endParaRPr lang="cs-CZ" sz="2800" b="1" dirty="0" smtClean="0"/>
          </a:p>
          <a:p>
            <a:pPr>
              <a:buFont typeface="Wingdings" pitchFamily="2" charset="2"/>
              <a:buChar char="Ø"/>
            </a:pPr>
            <a:endParaRPr lang="cs-CZ" sz="2800" b="1" dirty="0" smtClean="0"/>
          </a:p>
          <a:p>
            <a:pPr>
              <a:buFont typeface="Wingdings" pitchFamily="2" charset="2"/>
              <a:buChar char="Ø"/>
            </a:pPr>
            <a:endParaRPr lang="cs-CZ" sz="2800" b="1" dirty="0" smtClean="0"/>
          </a:p>
          <a:p>
            <a:pPr>
              <a:buFont typeface="Wingdings" pitchFamily="2" charset="2"/>
              <a:buChar char="Ø"/>
            </a:pPr>
            <a:endParaRPr lang="cs-CZ" sz="2800" b="1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717</Words>
  <Application>Microsoft Office PowerPoint</Application>
  <PresentationFormat>Předvádění na obrazovce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Výběrový kurz B – právo SPRÁVNÍ PRÁVO</vt:lpstr>
      <vt:lpstr>Správní právo – prameny</vt:lpstr>
      <vt:lpstr>Správní právo – prameny – ústava a ústavní zákony</vt:lpstr>
      <vt:lpstr>Správní právo – prameny – pravidla mezinárodního práva</vt:lpstr>
      <vt:lpstr>Správní právo – prameny – EVROPSKÉ  PRÁVO</vt:lpstr>
      <vt:lpstr>Správní právo – prameny – Obecné principy a zásady správního práva </vt:lpstr>
      <vt:lpstr>Správní právo – prameny – ZÁKONY </vt:lpstr>
      <vt:lpstr>Správní právo – prameny – NAŘÍZENÍ </vt:lpstr>
      <vt:lpstr>Správní právo – prameny – OBECNĚ ZÁVAZNÉ VYHLÁŠKY ÚZEMNÍCH SAMOSPRÁVNÝCH CELKŮ </vt:lpstr>
      <vt:lpstr>Správní právo – prameny – PUBLIKACE PRÁVNÍCH PŘEDPISŮ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79</cp:revision>
  <dcterms:created xsi:type="dcterms:W3CDTF">2015-10-04T18:04:49Z</dcterms:created>
  <dcterms:modified xsi:type="dcterms:W3CDTF">2017-10-18T19:53:44Z</dcterms:modified>
</cp:coreProperties>
</file>